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4"/>
  </p:sldMasterIdLst>
  <p:notesMasterIdLst>
    <p:notesMasterId r:id="rId30"/>
  </p:notesMasterIdLst>
  <p:sldIdLst>
    <p:sldId id="302" r:id="rId5"/>
    <p:sldId id="280" r:id="rId6"/>
    <p:sldId id="279" r:id="rId7"/>
    <p:sldId id="281" r:id="rId8"/>
    <p:sldId id="274" r:id="rId9"/>
    <p:sldId id="327" r:id="rId10"/>
    <p:sldId id="323" r:id="rId11"/>
    <p:sldId id="322" r:id="rId12"/>
    <p:sldId id="325" r:id="rId13"/>
    <p:sldId id="304" r:id="rId14"/>
    <p:sldId id="324" r:id="rId15"/>
    <p:sldId id="312" r:id="rId16"/>
    <p:sldId id="331" r:id="rId17"/>
    <p:sldId id="320" r:id="rId18"/>
    <p:sldId id="321" r:id="rId19"/>
    <p:sldId id="318" r:id="rId20"/>
    <p:sldId id="319" r:id="rId21"/>
    <p:sldId id="314" r:id="rId22"/>
    <p:sldId id="276" r:id="rId23"/>
    <p:sldId id="277" r:id="rId24"/>
    <p:sldId id="296" r:id="rId25"/>
    <p:sldId id="295" r:id="rId26"/>
    <p:sldId id="273" r:id="rId27"/>
    <p:sldId id="282" r:id="rId28"/>
    <p:sldId id="285"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4FA6C-8CA3-418A-BA52-E09C2D6775F2}" v="1" dt="2022-05-04T18:25:54.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3" d="100"/>
          <a:sy n="103" d="100"/>
        </p:scale>
        <p:origin x="299" y="32"/>
      </p:cViewPr>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40CB8-ADE8-43F6-82CD-1B307909CB30}"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81BC8301-B1B0-47E4-BB1B-F4F084A31F1C}">
      <dgm:prSet phldrT="[Text]" custT="1"/>
      <dgm:spPr/>
      <dgm:t>
        <a:bodyPr/>
        <a:lstStyle/>
        <a:p>
          <a:r>
            <a:rPr lang="en-US" sz="1800" dirty="0">
              <a:solidFill>
                <a:srgbClr val="002060"/>
              </a:solidFill>
            </a:rPr>
            <a:t>Presiding Judge Judicial Oversight Obligations</a:t>
          </a:r>
        </a:p>
      </dgm:t>
    </dgm:pt>
    <dgm:pt modelId="{0F808CB2-6911-4D7B-8CAA-3EA317DAF867}" type="parTrans" cxnId="{6BA582A7-90A3-40DD-8FEC-99BB186916E8}">
      <dgm:prSet/>
      <dgm:spPr/>
      <dgm:t>
        <a:bodyPr/>
        <a:lstStyle/>
        <a:p>
          <a:endParaRPr lang="en-US"/>
        </a:p>
      </dgm:t>
    </dgm:pt>
    <dgm:pt modelId="{426954AC-69EA-4F9C-8407-3794530D848D}" type="sibTrans" cxnId="{6BA582A7-90A3-40DD-8FEC-99BB186916E8}">
      <dgm:prSet/>
      <dgm:spPr/>
      <dgm:t>
        <a:bodyPr/>
        <a:lstStyle/>
        <a:p>
          <a:endParaRPr lang="en-US"/>
        </a:p>
      </dgm:t>
    </dgm:pt>
    <dgm:pt modelId="{D44D4961-89D9-4E72-A4E0-C0FE4D3C9548}">
      <dgm:prSet phldrT="[Text]" custT="1"/>
      <dgm:spPr/>
      <dgm:t>
        <a:bodyPr/>
        <a:lstStyle/>
        <a:p>
          <a:endParaRPr lang="en-US" sz="1800" dirty="0">
            <a:solidFill>
              <a:srgbClr val="002060"/>
            </a:solidFill>
          </a:endParaRPr>
        </a:p>
        <a:p>
          <a:endParaRPr lang="en-US" sz="1800" dirty="0">
            <a:solidFill>
              <a:srgbClr val="002060"/>
            </a:solidFill>
          </a:endParaRPr>
        </a:p>
        <a:p>
          <a:r>
            <a:rPr lang="en-US" sz="1800" dirty="0">
              <a:solidFill>
                <a:srgbClr val="002060"/>
              </a:solidFill>
            </a:rPr>
            <a:t>Supervising &amp; Site Judges </a:t>
          </a:r>
        </a:p>
        <a:p>
          <a:r>
            <a:rPr lang="en-US" sz="1800" dirty="0">
              <a:solidFill>
                <a:srgbClr val="002060"/>
              </a:solidFill>
            </a:rPr>
            <a:t>Delegated Authority for Judicial Oversight</a:t>
          </a:r>
        </a:p>
      </dgm:t>
    </dgm:pt>
    <dgm:pt modelId="{5AB3922D-3185-4CB0-9C49-F044C61B7CBF}" type="parTrans" cxnId="{CD7E1A10-EF5D-49DC-8FB6-6267DA01BA49}">
      <dgm:prSet/>
      <dgm:spPr/>
      <dgm:t>
        <a:bodyPr/>
        <a:lstStyle/>
        <a:p>
          <a:endParaRPr lang="en-US"/>
        </a:p>
      </dgm:t>
    </dgm:pt>
    <dgm:pt modelId="{781CF907-DD57-4FC0-8C9B-56B1FC39FCF1}" type="sibTrans" cxnId="{CD7E1A10-EF5D-49DC-8FB6-6267DA01BA49}">
      <dgm:prSet/>
      <dgm:spPr/>
      <dgm:t>
        <a:bodyPr/>
        <a:lstStyle/>
        <a:p>
          <a:endParaRPr lang="en-US"/>
        </a:p>
      </dgm:t>
    </dgm:pt>
    <dgm:pt modelId="{8D4F9819-6600-4F25-A547-B414500F40E1}">
      <dgm:prSet phldrT="[Text]"/>
      <dgm:spPr/>
      <dgm:t>
        <a:bodyPr/>
        <a:lstStyle/>
        <a:p>
          <a:r>
            <a:rPr lang="en-US" dirty="0">
              <a:solidFill>
                <a:srgbClr val="002060"/>
              </a:solidFill>
            </a:rPr>
            <a:t>All Judges Administrative Duties</a:t>
          </a:r>
        </a:p>
      </dgm:t>
    </dgm:pt>
    <dgm:pt modelId="{C29AB4BC-5F4D-40D6-A505-89C2863C6873}" type="parTrans" cxnId="{A3A074B1-163D-4231-8179-EA35F4251A8B}">
      <dgm:prSet/>
      <dgm:spPr/>
      <dgm:t>
        <a:bodyPr/>
        <a:lstStyle/>
        <a:p>
          <a:endParaRPr lang="en-US"/>
        </a:p>
      </dgm:t>
    </dgm:pt>
    <dgm:pt modelId="{2075B32D-854B-43DF-99CD-F5794EC64C26}" type="sibTrans" cxnId="{A3A074B1-163D-4231-8179-EA35F4251A8B}">
      <dgm:prSet/>
      <dgm:spPr/>
      <dgm:t>
        <a:bodyPr/>
        <a:lstStyle/>
        <a:p>
          <a:endParaRPr lang="en-US"/>
        </a:p>
      </dgm:t>
    </dgm:pt>
    <dgm:pt modelId="{E1BD179B-E50E-4882-A4C1-62BCE1828046}" type="pres">
      <dgm:prSet presAssocID="{A2B40CB8-ADE8-43F6-82CD-1B307909CB30}" presName="Name0" presStyleCnt="0">
        <dgm:presLayoutVars>
          <dgm:chMax val="7"/>
          <dgm:resizeHandles val="exact"/>
        </dgm:presLayoutVars>
      </dgm:prSet>
      <dgm:spPr/>
    </dgm:pt>
    <dgm:pt modelId="{9F74144C-9877-4260-A5D4-E34E103F2F74}" type="pres">
      <dgm:prSet presAssocID="{A2B40CB8-ADE8-43F6-82CD-1B307909CB30}" presName="comp1" presStyleCnt="0"/>
      <dgm:spPr/>
    </dgm:pt>
    <dgm:pt modelId="{907B136D-0897-4551-8866-F3C35C4F4CD5}" type="pres">
      <dgm:prSet presAssocID="{A2B40CB8-ADE8-43F6-82CD-1B307909CB30}" presName="circle1" presStyleLbl="node1" presStyleIdx="0" presStyleCnt="3" custScaleX="159517"/>
      <dgm:spPr/>
    </dgm:pt>
    <dgm:pt modelId="{3FE47239-84A1-491D-8249-389451DA0CE2}" type="pres">
      <dgm:prSet presAssocID="{A2B40CB8-ADE8-43F6-82CD-1B307909CB30}" presName="c1text" presStyleLbl="node1" presStyleIdx="0" presStyleCnt="3">
        <dgm:presLayoutVars>
          <dgm:bulletEnabled val="1"/>
        </dgm:presLayoutVars>
      </dgm:prSet>
      <dgm:spPr/>
    </dgm:pt>
    <dgm:pt modelId="{51016309-732F-49CF-BCC7-C6CAE3965E5D}" type="pres">
      <dgm:prSet presAssocID="{A2B40CB8-ADE8-43F6-82CD-1B307909CB30}" presName="comp2" presStyleCnt="0"/>
      <dgm:spPr/>
    </dgm:pt>
    <dgm:pt modelId="{3DB30EF7-B8BE-4D97-9A00-CF2FB20E4B72}" type="pres">
      <dgm:prSet presAssocID="{A2B40CB8-ADE8-43F6-82CD-1B307909CB30}" presName="circle2" presStyleLbl="node1" presStyleIdx="1" presStyleCnt="3" custScaleX="182926" custScaleY="107364"/>
      <dgm:spPr/>
    </dgm:pt>
    <dgm:pt modelId="{719988AF-851A-450C-A9D2-DFE96BD953F0}" type="pres">
      <dgm:prSet presAssocID="{A2B40CB8-ADE8-43F6-82CD-1B307909CB30}" presName="c2text" presStyleLbl="node1" presStyleIdx="1" presStyleCnt="3">
        <dgm:presLayoutVars>
          <dgm:bulletEnabled val="1"/>
        </dgm:presLayoutVars>
      </dgm:prSet>
      <dgm:spPr/>
    </dgm:pt>
    <dgm:pt modelId="{533B84BB-7CD5-42EC-8319-6BEAF6EC9036}" type="pres">
      <dgm:prSet presAssocID="{A2B40CB8-ADE8-43F6-82CD-1B307909CB30}" presName="comp3" presStyleCnt="0"/>
      <dgm:spPr/>
    </dgm:pt>
    <dgm:pt modelId="{D7A34231-8C90-4B51-8E49-6FEAFD601BE3}" type="pres">
      <dgm:prSet presAssocID="{A2B40CB8-ADE8-43F6-82CD-1B307909CB30}" presName="circle3" presStyleLbl="node1" presStyleIdx="2" presStyleCnt="3" custScaleX="177140" custScaleY="73317" custLinFactNeighborY="8733"/>
      <dgm:spPr/>
    </dgm:pt>
    <dgm:pt modelId="{DC70F679-84E8-41CA-B1A6-7A19186E4152}" type="pres">
      <dgm:prSet presAssocID="{A2B40CB8-ADE8-43F6-82CD-1B307909CB30}" presName="c3text" presStyleLbl="node1" presStyleIdx="2" presStyleCnt="3">
        <dgm:presLayoutVars>
          <dgm:bulletEnabled val="1"/>
        </dgm:presLayoutVars>
      </dgm:prSet>
      <dgm:spPr/>
    </dgm:pt>
  </dgm:ptLst>
  <dgm:cxnLst>
    <dgm:cxn modelId="{CD7E1A10-EF5D-49DC-8FB6-6267DA01BA49}" srcId="{A2B40CB8-ADE8-43F6-82CD-1B307909CB30}" destId="{D44D4961-89D9-4E72-A4E0-C0FE4D3C9548}" srcOrd="1" destOrd="0" parTransId="{5AB3922D-3185-4CB0-9C49-F044C61B7CBF}" sibTransId="{781CF907-DD57-4FC0-8C9B-56B1FC39FCF1}"/>
    <dgm:cxn modelId="{F7A31128-25DF-4A80-A6D6-4A11061CAF56}" type="presOf" srcId="{81BC8301-B1B0-47E4-BB1B-F4F084A31F1C}" destId="{907B136D-0897-4551-8866-F3C35C4F4CD5}" srcOrd="0" destOrd="0" presId="urn:microsoft.com/office/officeart/2005/8/layout/venn2"/>
    <dgm:cxn modelId="{A09BBA4C-F4FF-44CA-AE73-ADBE526E67B7}" type="presOf" srcId="{D44D4961-89D9-4E72-A4E0-C0FE4D3C9548}" destId="{719988AF-851A-450C-A9D2-DFE96BD953F0}" srcOrd="1" destOrd="0" presId="urn:microsoft.com/office/officeart/2005/8/layout/venn2"/>
    <dgm:cxn modelId="{3AB99951-C345-4FB7-8F62-BBFCA5F9B419}" type="presOf" srcId="{A2B40CB8-ADE8-43F6-82CD-1B307909CB30}" destId="{E1BD179B-E50E-4882-A4C1-62BCE1828046}" srcOrd="0" destOrd="0" presId="urn:microsoft.com/office/officeart/2005/8/layout/venn2"/>
    <dgm:cxn modelId="{6BA582A7-90A3-40DD-8FEC-99BB186916E8}" srcId="{A2B40CB8-ADE8-43F6-82CD-1B307909CB30}" destId="{81BC8301-B1B0-47E4-BB1B-F4F084A31F1C}" srcOrd="0" destOrd="0" parTransId="{0F808CB2-6911-4D7B-8CAA-3EA317DAF867}" sibTransId="{426954AC-69EA-4F9C-8407-3794530D848D}"/>
    <dgm:cxn modelId="{A3A074B1-163D-4231-8179-EA35F4251A8B}" srcId="{A2B40CB8-ADE8-43F6-82CD-1B307909CB30}" destId="{8D4F9819-6600-4F25-A547-B414500F40E1}" srcOrd="2" destOrd="0" parTransId="{C29AB4BC-5F4D-40D6-A505-89C2863C6873}" sibTransId="{2075B32D-854B-43DF-99CD-F5794EC64C26}"/>
    <dgm:cxn modelId="{5DAD1DB2-7257-4C0C-AF3E-E220B067E3A8}" type="presOf" srcId="{81BC8301-B1B0-47E4-BB1B-F4F084A31F1C}" destId="{3FE47239-84A1-491D-8249-389451DA0CE2}" srcOrd="1" destOrd="0" presId="urn:microsoft.com/office/officeart/2005/8/layout/venn2"/>
    <dgm:cxn modelId="{0491F6C3-E5FD-4538-8277-8320E4C559B5}" type="presOf" srcId="{8D4F9819-6600-4F25-A547-B414500F40E1}" destId="{DC70F679-84E8-41CA-B1A6-7A19186E4152}" srcOrd="1" destOrd="0" presId="urn:microsoft.com/office/officeart/2005/8/layout/venn2"/>
    <dgm:cxn modelId="{AE3FDEE0-5056-40AB-BB86-E495AE1DD547}" type="presOf" srcId="{8D4F9819-6600-4F25-A547-B414500F40E1}" destId="{D7A34231-8C90-4B51-8E49-6FEAFD601BE3}" srcOrd="0" destOrd="0" presId="urn:microsoft.com/office/officeart/2005/8/layout/venn2"/>
    <dgm:cxn modelId="{35FE26E9-1C93-4543-BA34-1C7B6DC41ABD}" type="presOf" srcId="{D44D4961-89D9-4E72-A4E0-C0FE4D3C9548}" destId="{3DB30EF7-B8BE-4D97-9A00-CF2FB20E4B72}" srcOrd="0" destOrd="0" presId="urn:microsoft.com/office/officeart/2005/8/layout/venn2"/>
    <dgm:cxn modelId="{832BEA9D-8621-40A8-B033-1DD1F145A228}" type="presParOf" srcId="{E1BD179B-E50E-4882-A4C1-62BCE1828046}" destId="{9F74144C-9877-4260-A5D4-E34E103F2F74}" srcOrd="0" destOrd="0" presId="urn:microsoft.com/office/officeart/2005/8/layout/venn2"/>
    <dgm:cxn modelId="{F28DA70F-E7C8-4503-8E6B-9C4665522A48}" type="presParOf" srcId="{9F74144C-9877-4260-A5D4-E34E103F2F74}" destId="{907B136D-0897-4551-8866-F3C35C4F4CD5}" srcOrd="0" destOrd="0" presId="urn:microsoft.com/office/officeart/2005/8/layout/venn2"/>
    <dgm:cxn modelId="{0499DC09-3593-46C9-B813-13253A01C49B}" type="presParOf" srcId="{9F74144C-9877-4260-A5D4-E34E103F2F74}" destId="{3FE47239-84A1-491D-8249-389451DA0CE2}" srcOrd="1" destOrd="0" presId="urn:microsoft.com/office/officeart/2005/8/layout/venn2"/>
    <dgm:cxn modelId="{6D5BC0F5-4187-4D24-91EF-35A95A98A5EC}" type="presParOf" srcId="{E1BD179B-E50E-4882-A4C1-62BCE1828046}" destId="{51016309-732F-49CF-BCC7-C6CAE3965E5D}" srcOrd="1" destOrd="0" presId="urn:microsoft.com/office/officeart/2005/8/layout/venn2"/>
    <dgm:cxn modelId="{CB1BB651-BB51-4114-8DC9-33E61D79813B}" type="presParOf" srcId="{51016309-732F-49CF-BCC7-C6CAE3965E5D}" destId="{3DB30EF7-B8BE-4D97-9A00-CF2FB20E4B72}" srcOrd="0" destOrd="0" presId="urn:microsoft.com/office/officeart/2005/8/layout/venn2"/>
    <dgm:cxn modelId="{F6F68511-2319-4C65-937E-5DD2E2AF39C7}" type="presParOf" srcId="{51016309-732F-49CF-BCC7-C6CAE3965E5D}" destId="{719988AF-851A-450C-A9D2-DFE96BD953F0}" srcOrd="1" destOrd="0" presId="urn:microsoft.com/office/officeart/2005/8/layout/venn2"/>
    <dgm:cxn modelId="{30889191-4D15-4EE4-9E60-308366A35FDD}" type="presParOf" srcId="{E1BD179B-E50E-4882-A4C1-62BCE1828046}" destId="{533B84BB-7CD5-42EC-8319-6BEAF6EC9036}" srcOrd="2" destOrd="0" presId="urn:microsoft.com/office/officeart/2005/8/layout/venn2"/>
    <dgm:cxn modelId="{58F1A932-882F-4C4D-8895-F34BCE52CF03}" type="presParOf" srcId="{533B84BB-7CD5-42EC-8319-6BEAF6EC9036}" destId="{D7A34231-8C90-4B51-8E49-6FEAFD601BE3}" srcOrd="0" destOrd="0" presId="urn:microsoft.com/office/officeart/2005/8/layout/venn2"/>
    <dgm:cxn modelId="{A7B5AB8C-6AF5-4AED-9561-B71A98C6C26D}" type="presParOf" srcId="{533B84BB-7CD5-42EC-8319-6BEAF6EC9036}" destId="{DC70F679-84E8-41CA-B1A6-7A19186E415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C532AB-C2B0-40FD-8AD6-69CED7B0F4AF}"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54A034F8-64D3-41A1-A964-9B2D03275372}">
      <dgm:prSet custT="1"/>
      <dgm:spPr>
        <a:solidFill>
          <a:schemeClr val="accent2">
            <a:lumMod val="60000"/>
            <a:lumOff val="40000"/>
          </a:schemeClr>
        </a:solidFill>
      </dgm:spPr>
      <dgm:t>
        <a:bodyPr/>
        <a:lstStyle/>
        <a:p>
          <a:r>
            <a:rPr lang="en-US" sz="2000" dirty="0"/>
            <a:t>“In some situations one of these factors alone may warrant reporting the matter to the CJP; in others a combination of factors may lead to that conclusion. A single incident of egregious misconduct may require referral to the CJP, even where none of the other factors apply. On the other hand, conduct that would not normally warrant reporting to the CJP may need to be reported where the judge is unwilling or unable to correct his/her conduct. And, of course, if the nature of the conduct is such that CRC 10.603(c)(4)(A) requires the presiding judge to report it, the presiding judge has no discretion in the matter.” </a:t>
          </a:r>
        </a:p>
        <a:p>
          <a:r>
            <a:rPr lang="en-US" sz="1600" dirty="0"/>
            <a:t>Cal. Judges Assn., Formal Ethics Opn. 64 (2009), p. 4</a:t>
          </a:r>
        </a:p>
      </dgm:t>
    </dgm:pt>
    <dgm:pt modelId="{072349E1-B3A8-4CCC-8431-CC61A2CE4602}" type="parTrans" cxnId="{C913D84E-1759-4008-8AEF-DA869E89442E}">
      <dgm:prSet/>
      <dgm:spPr/>
      <dgm:t>
        <a:bodyPr/>
        <a:lstStyle/>
        <a:p>
          <a:endParaRPr lang="en-US"/>
        </a:p>
      </dgm:t>
    </dgm:pt>
    <dgm:pt modelId="{4509E9E5-230D-4B4B-9BC0-E5DB51C33D5C}" type="sibTrans" cxnId="{C913D84E-1759-4008-8AEF-DA869E89442E}">
      <dgm:prSet/>
      <dgm:spPr/>
      <dgm:t>
        <a:bodyPr/>
        <a:lstStyle/>
        <a:p>
          <a:endParaRPr lang="en-US"/>
        </a:p>
      </dgm:t>
    </dgm:pt>
    <dgm:pt modelId="{58DFD97D-2795-4803-A408-D7C4D5E3A686}">
      <dgm:prSet/>
      <dgm:spPr/>
      <dgm:t>
        <a:bodyPr/>
        <a:lstStyle/>
        <a:p>
          <a:r>
            <a:rPr lang="en-US" dirty="0"/>
            <a:t>.</a:t>
          </a:r>
        </a:p>
      </dgm:t>
    </dgm:pt>
    <dgm:pt modelId="{98735245-E144-4BAD-B392-2FEF0BBD8AB2}" type="parTrans" cxnId="{0F523DC6-46B7-41D4-AFF1-7D76052E2436}">
      <dgm:prSet/>
      <dgm:spPr/>
      <dgm:t>
        <a:bodyPr/>
        <a:lstStyle/>
        <a:p>
          <a:endParaRPr lang="en-US"/>
        </a:p>
      </dgm:t>
    </dgm:pt>
    <dgm:pt modelId="{75843733-0D4F-4798-8393-760E531490F0}" type="sibTrans" cxnId="{0F523DC6-46B7-41D4-AFF1-7D76052E2436}">
      <dgm:prSet/>
      <dgm:spPr/>
      <dgm:t>
        <a:bodyPr/>
        <a:lstStyle/>
        <a:p>
          <a:endParaRPr lang="en-US"/>
        </a:p>
      </dgm:t>
    </dgm:pt>
    <dgm:pt modelId="{A60E68AB-3E64-419A-ADB2-D30D752E30B1}">
      <dgm:prSet custT="1"/>
      <dgm:spPr>
        <a:solidFill>
          <a:schemeClr val="accent3">
            <a:lumMod val="60000"/>
            <a:lumOff val="40000"/>
          </a:schemeClr>
        </a:solidFill>
        <a:ln>
          <a:solidFill>
            <a:schemeClr val="accent3">
              <a:lumMod val="75000"/>
            </a:schemeClr>
          </a:solidFill>
        </a:ln>
      </dgm:spPr>
      <dgm:t>
        <a:bodyPr/>
        <a:lstStyle/>
        <a:p>
          <a:r>
            <a:rPr lang="en-US" sz="700" dirty="0"/>
            <a:t>“</a:t>
          </a:r>
          <a:r>
            <a:rPr lang="en-US" sz="1400" dirty="0"/>
            <a:t>Accountability is essential to personal growth, as well as team growth. How can you improve if you’re never wrong? If you don’t admit a mistake and take responsibility for it, you’re bound to make the same one again.” — Pat Summitt</a:t>
          </a:r>
        </a:p>
      </dgm:t>
    </dgm:pt>
    <dgm:pt modelId="{6D4864F6-AB23-48F9-9435-F69C09496A26}" type="parTrans" cxnId="{2031DB49-0DA2-49B1-A286-4A2D23378853}">
      <dgm:prSet/>
      <dgm:spPr/>
      <dgm:t>
        <a:bodyPr/>
        <a:lstStyle/>
        <a:p>
          <a:endParaRPr lang="en-US"/>
        </a:p>
      </dgm:t>
    </dgm:pt>
    <dgm:pt modelId="{DF66C171-39C1-481D-9A9A-CC3104379FFD}" type="sibTrans" cxnId="{2031DB49-0DA2-49B1-A286-4A2D23378853}">
      <dgm:prSet/>
      <dgm:spPr/>
      <dgm:t>
        <a:bodyPr/>
        <a:lstStyle/>
        <a:p>
          <a:endParaRPr lang="en-US"/>
        </a:p>
      </dgm:t>
    </dgm:pt>
    <dgm:pt modelId="{054ED20D-5BD2-4E7F-AA44-7ACB4CA6D694}" type="pres">
      <dgm:prSet presAssocID="{71C532AB-C2B0-40FD-8AD6-69CED7B0F4AF}" presName="vert0" presStyleCnt="0">
        <dgm:presLayoutVars>
          <dgm:dir/>
          <dgm:animOne val="branch"/>
          <dgm:animLvl val="lvl"/>
        </dgm:presLayoutVars>
      </dgm:prSet>
      <dgm:spPr/>
    </dgm:pt>
    <dgm:pt modelId="{89965929-B1EC-4E75-ADA5-F4DBE5B94110}" type="pres">
      <dgm:prSet presAssocID="{54A034F8-64D3-41A1-A964-9B2D03275372}" presName="thickLine" presStyleLbl="alignNode1" presStyleIdx="0" presStyleCnt="3"/>
      <dgm:spPr/>
    </dgm:pt>
    <dgm:pt modelId="{84C9A852-AB8D-4929-90E4-2AA6985B6B45}" type="pres">
      <dgm:prSet presAssocID="{54A034F8-64D3-41A1-A964-9B2D03275372}" presName="horz1" presStyleCnt="0"/>
      <dgm:spPr/>
    </dgm:pt>
    <dgm:pt modelId="{B5D000C5-EBA4-4951-AB63-165AF5D299E8}" type="pres">
      <dgm:prSet presAssocID="{54A034F8-64D3-41A1-A964-9B2D03275372}" presName="tx1" presStyleLbl="revTx" presStyleIdx="0" presStyleCnt="3" custScaleY="432555"/>
      <dgm:spPr/>
    </dgm:pt>
    <dgm:pt modelId="{34376839-68D0-4049-ACB3-46F3F2C8B634}" type="pres">
      <dgm:prSet presAssocID="{54A034F8-64D3-41A1-A964-9B2D03275372}" presName="vert1" presStyleCnt="0"/>
      <dgm:spPr/>
    </dgm:pt>
    <dgm:pt modelId="{1EE53BA7-8D71-4460-A1DF-FD22C8CC3214}" type="pres">
      <dgm:prSet presAssocID="{58DFD97D-2795-4803-A408-D7C4D5E3A686}" presName="thickLine" presStyleLbl="alignNode1" presStyleIdx="1" presStyleCnt="3"/>
      <dgm:spPr/>
    </dgm:pt>
    <dgm:pt modelId="{254EA62F-AE20-418D-AA69-6B3E7704BCF7}" type="pres">
      <dgm:prSet presAssocID="{58DFD97D-2795-4803-A408-D7C4D5E3A686}" presName="horz1" presStyleCnt="0"/>
      <dgm:spPr/>
    </dgm:pt>
    <dgm:pt modelId="{1EC19B41-29A2-4F17-904D-D954DB8EF5D4}" type="pres">
      <dgm:prSet presAssocID="{58DFD97D-2795-4803-A408-D7C4D5E3A686}" presName="tx1" presStyleLbl="revTx" presStyleIdx="1" presStyleCnt="3" custScaleY="15866"/>
      <dgm:spPr/>
    </dgm:pt>
    <dgm:pt modelId="{2186E23E-9885-4E65-BC71-E32ABBABAA48}" type="pres">
      <dgm:prSet presAssocID="{58DFD97D-2795-4803-A408-D7C4D5E3A686}" presName="vert1" presStyleCnt="0"/>
      <dgm:spPr/>
    </dgm:pt>
    <dgm:pt modelId="{1CF1C3C6-D20B-430E-B7BC-66A8F77D7AA2}" type="pres">
      <dgm:prSet presAssocID="{A60E68AB-3E64-419A-ADB2-D30D752E30B1}" presName="thickLine" presStyleLbl="alignNode1" presStyleIdx="2" presStyleCnt="3"/>
      <dgm:spPr/>
    </dgm:pt>
    <dgm:pt modelId="{DA09A11C-CF23-4618-9B93-70D78D292F10}" type="pres">
      <dgm:prSet presAssocID="{A60E68AB-3E64-419A-ADB2-D30D752E30B1}" presName="horz1" presStyleCnt="0"/>
      <dgm:spPr/>
    </dgm:pt>
    <dgm:pt modelId="{6BC84C65-E8A4-4CA2-B6AF-A250CEB07482}" type="pres">
      <dgm:prSet presAssocID="{A60E68AB-3E64-419A-ADB2-D30D752E30B1}" presName="tx1" presStyleLbl="revTx" presStyleIdx="2" presStyleCnt="3" custScaleY="107051"/>
      <dgm:spPr/>
    </dgm:pt>
    <dgm:pt modelId="{E2B76D93-2D54-4C1A-AD74-178EE6F3CDA6}" type="pres">
      <dgm:prSet presAssocID="{A60E68AB-3E64-419A-ADB2-D30D752E30B1}" presName="vert1" presStyleCnt="0"/>
      <dgm:spPr/>
    </dgm:pt>
  </dgm:ptLst>
  <dgm:cxnLst>
    <dgm:cxn modelId="{E61A3033-42DD-4BC5-80ED-DD3FC97EADEE}" type="presOf" srcId="{71C532AB-C2B0-40FD-8AD6-69CED7B0F4AF}" destId="{054ED20D-5BD2-4E7F-AA44-7ACB4CA6D694}" srcOrd="0" destOrd="0" presId="urn:microsoft.com/office/officeart/2008/layout/LinedList"/>
    <dgm:cxn modelId="{2031DB49-0DA2-49B1-A286-4A2D23378853}" srcId="{71C532AB-C2B0-40FD-8AD6-69CED7B0F4AF}" destId="{A60E68AB-3E64-419A-ADB2-D30D752E30B1}" srcOrd="2" destOrd="0" parTransId="{6D4864F6-AB23-48F9-9435-F69C09496A26}" sibTransId="{DF66C171-39C1-481D-9A9A-CC3104379FFD}"/>
    <dgm:cxn modelId="{C913D84E-1759-4008-8AEF-DA869E89442E}" srcId="{71C532AB-C2B0-40FD-8AD6-69CED7B0F4AF}" destId="{54A034F8-64D3-41A1-A964-9B2D03275372}" srcOrd="0" destOrd="0" parTransId="{072349E1-B3A8-4CCC-8431-CC61A2CE4602}" sibTransId="{4509E9E5-230D-4B4B-9BC0-E5DB51C33D5C}"/>
    <dgm:cxn modelId="{EDD34181-45AC-4281-B280-832D84FD43EA}" type="presOf" srcId="{54A034F8-64D3-41A1-A964-9B2D03275372}" destId="{B5D000C5-EBA4-4951-AB63-165AF5D299E8}" srcOrd="0" destOrd="0" presId="urn:microsoft.com/office/officeart/2008/layout/LinedList"/>
    <dgm:cxn modelId="{E3DFEB83-A092-4840-A3E2-52F7A75E6EB7}" type="presOf" srcId="{58DFD97D-2795-4803-A408-D7C4D5E3A686}" destId="{1EC19B41-29A2-4F17-904D-D954DB8EF5D4}" srcOrd="0" destOrd="0" presId="urn:microsoft.com/office/officeart/2008/layout/LinedList"/>
    <dgm:cxn modelId="{0F523DC6-46B7-41D4-AFF1-7D76052E2436}" srcId="{71C532AB-C2B0-40FD-8AD6-69CED7B0F4AF}" destId="{58DFD97D-2795-4803-A408-D7C4D5E3A686}" srcOrd="1" destOrd="0" parTransId="{98735245-E144-4BAD-B392-2FEF0BBD8AB2}" sibTransId="{75843733-0D4F-4798-8393-760E531490F0}"/>
    <dgm:cxn modelId="{E6C71EFB-0CAD-4995-B4EB-491678E37687}" type="presOf" srcId="{A60E68AB-3E64-419A-ADB2-D30D752E30B1}" destId="{6BC84C65-E8A4-4CA2-B6AF-A250CEB07482}" srcOrd="0" destOrd="0" presId="urn:microsoft.com/office/officeart/2008/layout/LinedList"/>
    <dgm:cxn modelId="{E3D97479-289F-47BA-83AC-8D32578724A2}" type="presParOf" srcId="{054ED20D-5BD2-4E7F-AA44-7ACB4CA6D694}" destId="{89965929-B1EC-4E75-ADA5-F4DBE5B94110}" srcOrd="0" destOrd="0" presId="urn:microsoft.com/office/officeart/2008/layout/LinedList"/>
    <dgm:cxn modelId="{C26A9624-D633-4C2B-98C8-C41210DE3D60}" type="presParOf" srcId="{054ED20D-5BD2-4E7F-AA44-7ACB4CA6D694}" destId="{84C9A852-AB8D-4929-90E4-2AA6985B6B45}" srcOrd="1" destOrd="0" presId="urn:microsoft.com/office/officeart/2008/layout/LinedList"/>
    <dgm:cxn modelId="{B43FEED0-23F9-4D9E-86F9-4A0FEB8C7182}" type="presParOf" srcId="{84C9A852-AB8D-4929-90E4-2AA6985B6B45}" destId="{B5D000C5-EBA4-4951-AB63-165AF5D299E8}" srcOrd="0" destOrd="0" presId="urn:microsoft.com/office/officeart/2008/layout/LinedList"/>
    <dgm:cxn modelId="{67CABB96-F550-4771-9982-E4E05F540088}" type="presParOf" srcId="{84C9A852-AB8D-4929-90E4-2AA6985B6B45}" destId="{34376839-68D0-4049-ACB3-46F3F2C8B634}" srcOrd="1" destOrd="0" presId="urn:microsoft.com/office/officeart/2008/layout/LinedList"/>
    <dgm:cxn modelId="{9B49C2C3-6BA1-4625-93A8-523B2926CCBB}" type="presParOf" srcId="{054ED20D-5BD2-4E7F-AA44-7ACB4CA6D694}" destId="{1EE53BA7-8D71-4460-A1DF-FD22C8CC3214}" srcOrd="2" destOrd="0" presId="urn:microsoft.com/office/officeart/2008/layout/LinedList"/>
    <dgm:cxn modelId="{4D22D52F-7F5B-4938-A820-DE5CB69F5845}" type="presParOf" srcId="{054ED20D-5BD2-4E7F-AA44-7ACB4CA6D694}" destId="{254EA62F-AE20-418D-AA69-6B3E7704BCF7}" srcOrd="3" destOrd="0" presId="urn:microsoft.com/office/officeart/2008/layout/LinedList"/>
    <dgm:cxn modelId="{D71E8FA1-C175-424E-9EDE-8E7222DF0D7D}" type="presParOf" srcId="{254EA62F-AE20-418D-AA69-6B3E7704BCF7}" destId="{1EC19B41-29A2-4F17-904D-D954DB8EF5D4}" srcOrd="0" destOrd="0" presId="urn:microsoft.com/office/officeart/2008/layout/LinedList"/>
    <dgm:cxn modelId="{9BDFA8B8-BE61-45BD-AE97-CD378A90FA24}" type="presParOf" srcId="{254EA62F-AE20-418D-AA69-6B3E7704BCF7}" destId="{2186E23E-9885-4E65-BC71-E32ABBABAA48}" srcOrd="1" destOrd="0" presId="urn:microsoft.com/office/officeart/2008/layout/LinedList"/>
    <dgm:cxn modelId="{1C2362EF-FD4B-4FD6-B4AC-83766D7E080F}" type="presParOf" srcId="{054ED20D-5BD2-4E7F-AA44-7ACB4CA6D694}" destId="{1CF1C3C6-D20B-430E-B7BC-66A8F77D7AA2}" srcOrd="4" destOrd="0" presId="urn:microsoft.com/office/officeart/2008/layout/LinedList"/>
    <dgm:cxn modelId="{52A42416-2C14-4BF3-899C-AA9F85D3C7CD}" type="presParOf" srcId="{054ED20D-5BD2-4E7F-AA44-7ACB4CA6D694}" destId="{DA09A11C-CF23-4618-9B93-70D78D292F10}" srcOrd="5" destOrd="0" presId="urn:microsoft.com/office/officeart/2008/layout/LinedList"/>
    <dgm:cxn modelId="{ED6B0F57-872C-463B-A4AD-2175425B8F95}" type="presParOf" srcId="{DA09A11C-CF23-4618-9B93-70D78D292F10}" destId="{6BC84C65-E8A4-4CA2-B6AF-A250CEB07482}" srcOrd="0" destOrd="0" presId="urn:microsoft.com/office/officeart/2008/layout/LinedList"/>
    <dgm:cxn modelId="{A54D486D-B13F-4477-BDB4-95093350B2FC}" type="presParOf" srcId="{DA09A11C-CF23-4618-9B93-70D78D292F10}" destId="{E2B76D93-2D54-4C1A-AD74-178EE6F3CD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A304AC-8162-42DE-8033-69264038A9F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3109B25-E392-4EBB-A522-DD10D16B74CE}">
      <dgm:prSet/>
      <dgm:spPr/>
      <dgm:t>
        <a:bodyPr/>
        <a:lstStyle/>
        <a:p>
          <a:r>
            <a:rPr lang="en-US" b="1" baseline="0" dirty="0"/>
            <a:t>Judges</a:t>
          </a:r>
          <a:r>
            <a:rPr lang="en-US" baseline="0" dirty="0"/>
            <a:t> </a:t>
          </a:r>
          <a:endParaRPr lang="en-US" dirty="0"/>
        </a:p>
      </dgm:t>
    </dgm:pt>
    <dgm:pt modelId="{A7B2FE57-8B01-4121-8FB0-60B38A7CAA99}" type="parTrans" cxnId="{ADB55E7D-FAC0-4A12-9A79-AD60DE1A7FA0}">
      <dgm:prSet/>
      <dgm:spPr/>
      <dgm:t>
        <a:bodyPr/>
        <a:lstStyle/>
        <a:p>
          <a:endParaRPr lang="en-US"/>
        </a:p>
      </dgm:t>
    </dgm:pt>
    <dgm:pt modelId="{A3559F97-FDAF-489E-AC6D-5E488FAEF2D6}" type="sibTrans" cxnId="{ADB55E7D-FAC0-4A12-9A79-AD60DE1A7FA0}">
      <dgm:prSet/>
      <dgm:spPr/>
      <dgm:t>
        <a:bodyPr/>
        <a:lstStyle/>
        <a:p>
          <a:endParaRPr lang="en-US"/>
        </a:p>
      </dgm:t>
    </dgm:pt>
    <dgm:pt modelId="{DCA2BA70-8039-42BD-B193-FFD4329F1DE7}">
      <dgm:prSet/>
      <dgm:spPr/>
      <dgm:t>
        <a:bodyPr/>
        <a:lstStyle/>
        <a:p>
          <a:r>
            <a:rPr lang="en-US" baseline="0" dirty="0"/>
            <a:t>Only the Commission on Judicial Performance (CJP) is authorized to discipline judges. Cal. Const. Article VI, section 18.</a:t>
          </a:r>
          <a:endParaRPr lang="en-US" dirty="0"/>
        </a:p>
      </dgm:t>
    </dgm:pt>
    <dgm:pt modelId="{D1FBF6D5-BB99-4E23-B473-680F51F77246}" type="parTrans" cxnId="{F15D79BB-68A4-453B-B3E8-3F262F9FFAA4}">
      <dgm:prSet/>
      <dgm:spPr/>
      <dgm:t>
        <a:bodyPr/>
        <a:lstStyle/>
        <a:p>
          <a:endParaRPr lang="en-US"/>
        </a:p>
      </dgm:t>
    </dgm:pt>
    <dgm:pt modelId="{9C8B67F1-4286-4414-BBBA-44AE3EA9B788}" type="sibTrans" cxnId="{F15D79BB-68A4-453B-B3E8-3F262F9FFAA4}">
      <dgm:prSet/>
      <dgm:spPr/>
      <dgm:t>
        <a:bodyPr/>
        <a:lstStyle/>
        <a:p>
          <a:endParaRPr lang="en-US"/>
        </a:p>
      </dgm:t>
    </dgm:pt>
    <dgm:pt modelId="{50ED31F3-614E-4B35-8A8B-53A9E7C9CA43}">
      <dgm:prSet/>
      <dgm:spPr/>
      <dgm:t>
        <a:bodyPr/>
        <a:lstStyle/>
        <a:p>
          <a:r>
            <a:rPr lang="en-US" b="1" baseline="0" dirty="0"/>
            <a:t>Commissioners</a:t>
          </a:r>
          <a:endParaRPr lang="en-US" dirty="0"/>
        </a:p>
      </dgm:t>
    </dgm:pt>
    <dgm:pt modelId="{1F822DD2-14E2-4133-97A2-70675A51FCD5}" type="parTrans" cxnId="{17E85EAF-AB5D-4E14-BC16-8352C02B9D0B}">
      <dgm:prSet/>
      <dgm:spPr/>
      <dgm:t>
        <a:bodyPr/>
        <a:lstStyle/>
        <a:p>
          <a:endParaRPr lang="en-US"/>
        </a:p>
      </dgm:t>
    </dgm:pt>
    <dgm:pt modelId="{26BF5585-923A-4181-BDBC-54611BEFE74E}" type="sibTrans" cxnId="{17E85EAF-AB5D-4E14-BC16-8352C02B9D0B}">
      <dgm:prSet/>
      <dgm:spPr/>
      <dgm:t>
        <a:bodyPr/>
        <a:lstStyle/>
        <a:p>
          <a:endParaRPr lang="en-US"/>
        </a:p>
      </dgm:t>
    </dgm:pt>
    <dgm:pt modelId="{3970CB84-E0F6-40EE-80CE-96A99D60FF9A}">
      <dgm:prSet/>
      <dgm:spPr/>
      <dgm:t>
        <a:bodyPr/>
        <a:lstStyle/>
        <a:p>
          <a:r>
            <a:rPr lang="en-US" baseline="0" dirty="0"/>
            <a:t>Presiding Judge has </a:t>
          </a:r>
          <a:r>
            <a:rPr lang="en-US" i="1" baseline="0" dirty="0"/>
            <a:t>primary</a:t>
          </a:r>
          <a:r>
            <a:rPr lang="en-US" baseline="0" dirty="0"/>
            <a:t> jurisdiction to discipline subordinate judicial officers but must report discipline to the Commission on Judicial Performance. Cal. Rules of Court, rule 10.703.</a:t>
          </a:r>
          <a:endParaRPr lang="en-US" dirty="0"/>
        </a:p>
      </dgm:t>
    </dgm:pt>
    <dgm:pt modelId="{985875BF-4BCB-4C33-BCFE-96E3652F1AAB}" type="parTrans" cxnId="{2BD8EB96-9934-49BF-992C-8213BF9C2D9B}">
      <dgm:prSet/>
      <dgm:spPr/>
      <dgm:t>
        <a:bodyPr/>
        <a:lstStyle/>
        <a:p>
          <a:endParaRPr lang="en-US"/>
        </a:p>
      </dgm:t>
    </dgm:pt>
    <dgm:pt modelId="{A0EFC3B4-F1CF-474E-BE65-E6AD4FAE3501}" type="sibTrans" cxnId="{2BD8EB96-9934-49BF-992C-8213BF9C2D9B}">
      <dgm:prSet/>
      <dgm:spPr/>
      <dgm:t>
        <a:bodyPr/>
        <a:lstStyle/>
        <a:p>
          <a:endParaRPr lang="en-US"/>
        </a:p>
      </dgm:t>
    </dgm:pt>
    <dgm:pt modelId="{5915CABC-4E73-4241-B804-B4D46E042D9D}" type="pres">
      <dgm:prSet presAssocID="{36A304AC-8162-42DE-8033-69264038A9FE}" presName="linear" presStyleCnt="0">
        <dgm:presLayoutVars>
          <dgm:animLvl val="lvl"/>
          <dgm:resizeHandles val="exact"/>
        </dgm:presLayoutVars>
      </dgm:prSet>
      <dgm:spPr/>
    </dgm:pt>
    <dgm:pt modelId="{C5C66C10-E214-4FB1-8E76-BDDD4FFC3419}" type="pres">
      <dgm:prSet presAssocID="{C3109B25-E392-4EBB-A522-DD10D16B74CE}" presName="parentText" presStyleLbl="node1" presStyleIdx="0" presStyleCnt="2">
        <dgm:presLayoutVars>
          <dgm:chMax val="0"/>
          <dgm:bulletEnabled val="1"/>
        </dgm:presLayoutVars>
      </dgm:prSet>
      <dgm:spPr/>
    </dgm:pt>
    <dgm:pt modelId="{7D90D8C2-77FF-4D4F-BD57-8EF71F987602}" type="pres">
      <dgm:prSet presAssocID="{C3109B25-E392-4EBB-A522-DD10D16B74CE}" presName="childText" presStyleLbl="revTx" presStyleIdx="0" presStyleCnt="2">
        <dgm:presLayoutVars>
          <dgm:bulletEnabled val="1"/>
        </dgm:presLayoutVars>
      </dgm:prSet>
      <dgm:spPr/>
    </dgm:pt>
    <dgm:pt modelId="{D0129728-CE49-4F97-A3B3-BAD37BC000F3}" type="pres">
      <dgm:prSet presAssocID="{50ED31F3-614E-4B35-8A8B-53A9E7C9CA43}" presName="parentText" presStyleLbl="node1" presStyleIdx="1" presStyleCnt="2">
        <dgm:presLayoutVars>
          <dgm:chMax val="0"/>
          <dgm:bulletEnabled val="1"/>
        </dgm:presLayoutVars>
      </dgm:prSet>
      <dgm:spPr/>
    </dgm:pt>
    <dgm:pt modelId="{52B1D875-CAAF-47C2-824F-4DBED087CD70}" type="pres">
      <dgm:prSet presAssocID="{50ED31F3-614E-4B35-8A8B-53A9E7C9CA43}" presName="childText" presStyleLbl="revTx" presStyleIdx="1" presStyleCnt="2">
        <dgm:presLayoutVars>
          <dgm:bulletEnabled val="1"/>
        </dgm:presLayoutVars>
      </dgm:prSet>
      <dgm:spPr/>
    </dgm:pt>
  </dgm:ptLst>
  <dgm:cxnLst>
    <dgm:cxn modelId="{1369F025-6D2B-404A-94AB-91C7FCD6138B}" type="presOf" srcId="{DCA2BA70-8039-42BD-B193-FFD4329F1DE7}" destId="{7D90D8C2-77FF-4D4F-BD57-8EF71F987602}" srcOrd="0" destOrd="0" presId="urn:microsoft.com/office/officeart/2005/8/layout/vList2"/>
    <dgm:cxn modelId="{9E9C5473-A2A2-47C2-9A3B-22DBF56C6A19}" type="presOf" srcId="{C3109B25-E392-4EBB-A522-DD10D16B74CE}" destId="{C5C66C10-E214-4FB1-8E76-BDDD4FFC3419}" srcOrd="0" destOrd="0" presId="urn:microsoft.com/office/officeart/2005/8/layout/vList2"/>
    <dgm:cxn modelId="{CB880B7A-485E-465D-B8EC-705679F19F42}" type="presOf" srcId="{50ED31F3-614E-4B35-8A8B-53A9E7C9CA43}" destId="{D0129728-CE49-4F97-A3B3-BAD37BC000F3}" srcOrd="0" destOrd="0" presId="urn:microsoft.com/office/officeart/2005/8/layout/vList2"/>
    <dgm:cxn modelId="{ADB55E7D-FAC0-4A12-9A79-AD60DE1A7FA0}" srcId="{36A304AC-8162-42DE-8033-69264038A9FE}" destId="{C3109B25-E392-4EBB-A522-DD10D16B74CE}" srcOrd="0" destOrd="0" parTransId="{A7B2FE57-8B01-4121-8FB0-60B38A7CAA99}" sibTransId="{A3559F97-FDAF-489E-AC6D-5E488FAEF2D6}"/>
    <dgm:cxn modelId="{2BD8EB96-9934-49BF-992C-8213BF9C2D9B}" srcId="{50ED31F3-614E-4B35-8A8B-53A9E7C9CA43}" destId="{3970CB84-E0F6-40EE-80CE-96A99D60FF9A}" srcOrd="0" destOrd="0" parTransId="{985875BF-4BCB-4C33-BCFE-96E3652F1AAB}" sibTransId="{A0EFC3B4-F1CF-474E-BE65-E6AD4FAE3501}"/>
    <dgm:cxn modelId="{17E85EAF-AB5D-4E14-BC16-8352C02B9D0B}" srcId="{36A304AC-8162-42DE-8033-69264038A9FE}" destId="{50ED31F3-614E-4B35-8A8B-53A9E7C9CA43}" srcOrd="1" destOrd="0" parTransId="{1F822DD2-14E2-4133-97A2-70675A51FCD5}" sibTransId="{26BF5585-923A-4181-BDBC-54611BEFE74E}"/>
    <dgm:cxn modelId="{F15D79BB-68A4-453B-B3E8-3F262F9FFAA4}" srcId="{C3109B25-E392-4EBB-A522-DD10D16B74CE}" destId="{DCA2BA70-8039-42BD-B193-FFD4329F1DE7}" srcOrd="0" destOrd="0" parTransId="{D1FBF6D5-BB99-4E23-B473-680F51F77246}" sibTransId="{9C8B67F1-4286-4414-BBBA-44AE3EA9B788}"/>
    <dgm:cxn modelId="{B00A2DF4-1BA7-4177-9654-980047C1A89C}" type="presOf" srcId="{3970CB84-E0F6-40EE-80CE-96A99D60FF9A}" destId="{52B1D875-CAAF-47C2-824F-4DBED087CD70}" srcOrd="0" destOrd="0" presId="urn:microsoft.com/office/officeart/2005/8/layout/vList2"/>
    <dgm:cxn modelId="{216068F7-C5F8-44BE-A2C6-7BB91CC132D0}" type="presOf" srcId="{36A304AC-8162-42DE-8033-69264038A9FE}" destId="{5915CABC-4E73-4241-B804-B4D46E042D9D}" srcOrd="0" destOrd="0" presId="urn:microsoft.com/office/officeart/2005/8/layout/vList2"/>
    <dgm:cxn modelId="{15A7F9FE-C403-46E5-974E-07583053F12A}" type="presParOf" srcId="{5915CABC-4E73-4241-B804-B4D46E042D9D}" destId="{C5C66C10-E214-4FB1-8E76-BDDD4FFC3419}" srcOrd="0" destOrd="0" presId="urn:microsoft.com/office/officeart/2005/8/layout/vList2"/>
    <dgm:cxn modelId="{6E45D3F6-F831-4FB2-8FBD-C3736009A193}" type="presParOf" srcId="{5915CABC-4E73-4241-B804-B4D46E042D9D}" destId="{7D90D8C2-77FF-4D4F-BD57-8EF71F987602}" srcOrd="1" destOrd="0" presId="urn:microsoft.com/office/officeart/2005/8/layout/vList2"/>
    <dgm:cxn modelId="{5B9E6D40-702F-41BD-84DA-DFC745A01F7D}" type="presParOf" srcId="{5915CABC-4E73-4241-B804-B4D46E042D9D}" destId="{D0129728-CE49-4F97-A3B3-BAD37BC000F3}" srcOrd="2" destOrd="0" presId="urn:microsoft.com/office/officeart/2005/8/layout/vList2"/>
    <dgm:cxn modelId="{CA760E00-B99C-4C7B-A29A-5214FE91FF03}" type="presParOf" srcId="{5915CABC-4E73-4241-B804-B4D46E042D9D}" destId="{52B1D875-CAAF-47C2-824F-4DBED087CD7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304AC-8162-42DE-8033-69264038A9F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3109B25-E392-4EBB-A522-DD10D16B74CE}">
      <dgm:prSet/>
      <dgm:spPr/>
      <dgm:t>
        <a:bodyPr/>
        <a:lstStyle/>
        <a:p>
          <a:r>
            <a:rPr lang="en-US" b="1" baseline="0" dirty="0"/>
            <a:t>Judges</a:t>
          </a:r>
          <a:r>
            <a:rPr lang="en-US" baseline="0" dirty="0"/>
            <a:t> </a:t>
          </a:r>
          <a:endParaRPr lang="en-US" dirty="0"/>
        </a:p>
      </dgm:t>
    </dgm:pt>
    <dgm:pt modelId="{A7B2FE57-8B01-4121-8FB0-60B38A7CAA99}" type="parTrans" cxnId="{ADB55E7D-FAC0-4A12-9A79-AD60DE1A7FA0}">
      <dgm:prSet/>
      <dgm:spPr/>
      <dgm:t>
        <a:bodyPr/>
        <a:lstStyle/>
        <a:p>
          <a:endParaRPr lang="en-US"/>
        </a:p>
      </dgm:t>
    </dgm:pt>
    <dgm:pt modelId="{A3559F97-FDAF-489E-AC6D-5E488FAEF2D6}" type="sibTrans" cxnId="{ADB55E7D-FAC0-4A12-9A79-AD60DE1A7FA0}">
      <dgm:prSet/>
      <dgm:spPr/>
      <dgm:t>
        <a:bodyPr/>
        <a:lstStyle/>
        <a:p>
          <a:endParaRPr lang="en-US"/>
        </a:p>
      </dgm:t>
    </dgm:pt>
    <dgm:pt modelId="{DCA2BA70-8039-42BD-B193-FFD4329F1DE7}">
      <dgm:prSet/>
      <dgm:spPr/>
      <dgm:t>
        <a:bodyPr/>
        <a:lstStyle/>
        <a:p>
          <a:r>
            <a:rPr lang="en-US" dirty="0"/>
            <a:t>help the Presiding Judge ascertain whether alleged misconduct triggers duty to report a judge to the CJP.</a:t>
          </a:r>
        </a:p>
      </dgm:t>
    </dgm:pt>
    <dgm:pt modelId="{D1FBF6D5-BB99-4E23-B473-680F51F77246}" type="parTrans" cxnId="{F15D79BB-68A4-453B-B3E8-3F262F9FFAA4}">
      <dgm:prSet/>
      <dgm:spPr/>
      <dgm:t>
        <a:bodyPr/>
        <a:lstStyle/>
        <a:p>
          <a:endParaRPr lang="en-US"/>
        </a:p>
      </dgm:t>
    </dgm:pt>
    <dgm:pt modelId="{9C8B67F1-4286-4414-BBBA-44AE3EA9B788}" type="sibTrans" cxnId="{F15D79BB-68A4-453B-B3E8-3F262F9FFAA4}">
      <dgm:prSet/>
      <dgm:spPr/>
      <dgm:t>
        <a:bodyPr/>
        <a:lstStyle/>
        <a:p>
          <a:endParaRPr lang="en-US"/>
        </a:p>
      </dgm:t>
    </dgm:pt>
    <dgm:pt modelId="{50ED31F3-614E-4B35-8A8B-53A9E7C9CA43}">
      <dgm:prSet/>
      <dgm:spPr/>
      <dgm:t>
        <a:bodyPr/>
        <a:lstStyle/>
        <a:p>
          <a:r>
            <a:rPr lang="en-US" b="1" baseline="0" dirty="0"/>
            <a:t>Commissioners</a:t>
          </a:r>
          <a:endParaRPr lang="en-US" dirty="0"/>
        </a:p>
      </dgm:t>
    </dgm:pt>
    <dgm:pt modelId="{1F822DD2-14E2-4133-97A2-70675A51FCD5}" type="parTrans" cxnId="{17E85EAF-AB5D-4E14-BC16-8352C02B9D0B}">
      <dgm:prSet/>
      <dgm:spPr/>
      <dgm:t>
        <a:bodyPr/>
        <a:lstStyle/>
        <a:p>
          <a:endParaRPr lang="en-US"/>
        </a:p>
      </dgm:t>
    </dgm:pt>
    <dgm:pt modelId="{26BF5585-923A-4181-BDBC-54611BEFE74E}" type="sibTrans" cxnId="{17E85EAF-AB5D-4E14-BC16-8352C02B9D0B}">
      <dgm:prSet/>
      <dgm:spPr/>
      <dgm:t>
        <a:bodyPr/>
        <a:lstStyle/>
        <a:p>
          <a:endParaRPr lang="en-US"/>
        </a:p>
      </dgm:t>
    </dgm:pt>
    <dgm:pt modelId="{3970CB84-E0F6-40EE-80CE-96A99D60FF9A}">
      <dgm:prSet/>
      <dgm:spPr/>
      <dgm:t>
        <a:bodyPr/>
        <a:lstStyle/>
        <a:p>
          <a:r>
            <a:rPr lang="en-US" dirty="0"/>
            <a:t>investigate complaint and, in consultation with Presiding Judge, determine whether corrective/disciplinary action is warranted and, if so, what it should be.</a:t>
          </a:r>
        </a:p>
      </dgm:t>
    </dgm:pt>
    <dgm:pt modelId="{985875BF-4BCB-4C33-BCFE-96E3652F1AAB}" type="parTrans" cxnId="{2BD8EB96-9934-49BF-992C-8213BF9C2D9B}">
      <dgm:prSet/>
      <dgm:spPr/>
      <dgm:t>
        <a:bodyPr/>
        <a:lstStyle/>
        <a:p>
          <a:endParaRPr lang="en-US"/>
        </a:p>
      </dgm:t>
    </dgm:pt>
    <dgm:pt modelId="{A0EFC3B4-F1CF-474E-BE65-E6AD4FAE3501}" type="sibTrans" cxnId="{2BD8EB96-9934-49BF-992C-8213BF9C2D9B}">
      <dgm:prSet/>
      <dgm:spPr/>
      <dgm:t>
        <a:bodyPr/>
        <a:lstStyle/>
        <a:p>
          <a:endParaRPr lang="en-US"/>
        </a:p>
      </dgm:t>
    </dgm:pt>
    <dgm:pt modelId="{5915CABC-4E73-4241-B804-B4D46E042D9D}" type="pres">
      <dgm:prSet presAssocID="{36A304AC-8162-42DE-8033-69264038A9FE}" presName="linear" presStyleCnt="0">
        <dgm:presLayoutVars>
          <dgm:animLvl val="lvl"/>
          <dgm:resizeHandles val="exact"/>
        </dgm:presLayoutVars>
      </dgm:prSet>
      <dgm:spPr/>
    </dgm:pt>
    <dgm:pt modelId="{C5C66C10-E214-4FB1-8E76-BDDD4FFC3419}" type="pres">
      <dgm:prSet presAssocID="{C3109B25-E392-4EBB-A522-DD10D16B74CE}" presName="parentText" presStyleLbl="node1" presStyleIdx="0" presStyleCnt="2">
        <dgm:presLayoutVars>
          <dgm:chMax val="0"/>
          <dgm:bulletEnabled val="1"/>
        </dgm:presLayoutVars>
      </dgm:prSet>
      <dgm:spPr/>
    </dgm:pt>
    <dgm:pt modelId="{7D90D8C2-77FF-4D4F-BD57-8EF71F987602}" type="pres">
      <dgm:prSet presAssocID="{C3109B25-E392-4EBB-A522-DD10D16B74CE}" presName="childText" presStyleLbl="revTx" presStyleIdx="0" presStyleCnt="2">
        <dgm:presLayoutVars>
          <dgm:bulletEnabled val="1"/>
        </dgm:presLayoutVars>
      </dgm:prSet>
      <dgm:spPr/>
    </dgm:pt>
    <dgm:pt modelId="{D0129728-CE49-4F97-A3B3-BAD37BC000F3}" type="pres">
      <dgm:prSet presAssocID="{50ED31F3-614E-4B35-8A8B-53A9E7C9CA43}" presName="parentText" presStyleLbl="node1" presStyleIdx="1" presStyleCnt="2">
        <dgm:presLayoutVars>
          <dgm:chMax val="0"/>
          <dgm:bulletEnabled val="1"/>
        </dgm:presLayoutVars>
      </dgm:prSet>
      <dgm:spPr/>
    </dgm:pt>
    <dgm:pt modelId="{52B1D875-CAAF-47C2-824F-4DBED087CD70}" type="pres">
      <dgm:prSet presAssocID="{50ED31F3-614E-4B35-8A8B-53A9E7C9CA43}" presName="childText" presStyleLbl="revTx" presStyleIdx="1" presStyleCnt="2">
        <dgm:presLayoutVars>
          <dgm:bulletEnabled val="1"/>
        </dgm:presLayoutVars>
      </dgm:prSet>
      <dgm:spPr/>
    </dgm:pt>
  </dgm:ptLst>
  <dgm:cxnLst>
    <dgm:cxn modelId="{1369F025-6D2B-404A-94AB-91C7FCD6138B}" type="presOf" srcId="{DCA2BA70-8039-42BD-B193-FFD4329F1DE7}" destId="{7D90D8C2-77FF-4D4F-BD57-8EF71F987602}" srcOrd="0" destOrd="0" presId="urn:microsoft.com/office/officeart/2005/8/layout/vList2"/>
    <dgm:cxn modelId="{9E9C5473-A2A2-47C2-9A3B-22DBF56C6A19}" type="presOf" srcId="{C3109B25-E392-4EBB-A522-DD10D16B74CE}" destId="{C5C66C10-E214-4FB1-8E76-BDDD4FFC3419}" srcOrd="0" destOrd="0" presId="urn:microsoft.com/office/officeart/2005/8/layout/vList2"/>
    <dgm:cxn modelId="{CB880B7A-485E-465D-B8EC-705679F19F42}" type="presOf" srcId="{50ED31F3-614E-4B35-8A8B-53A9E7C9CA43}" destId="{D0129728-CE49-4F97-A3B3-BAD37BC000F3}" srcOrd="0" destOrd="0" presId="urn:microsoft.com/office/officeart/2005/8/layout/vList2"/>
    <dgm:cxn modelId="{ADB55E7D-FAC0-4A12-9A79-AD60DE1A7FA0}" srcId="{36A304AC-8162-42DE-8033-69264038A9FE}" destId="{C3109B25-E392-4EBB-A522-DD10D16B74CE}" srcOrd="0" destOrd="0" parTransId="{A7B2FE57-8B01-4121-8FB0-60B38A7CAA99}" sibTransId="{A3559F97-FDAF-489E-AC6D-5E488FAEF2D6}"/>
    <dgm:cxn modelId="{2BD8EB96-9934-49BF-992C-8213BF9C2D9B}" srcId="{50ED31F3-614E-4B35-8A8B-53A9E7C9CA43}" destId="{3970CB84-E0F6-40EE-80CE-96A99D60FF9A}" srcOrd="0" destOrd="0" parTransId="{985875BF-4BCB-4C33-BCFE-96E3652F1AAB}" sibTransId="{A0EFC3B4-F1CF-474E-BE65-E6AD4FAE3501}"/>
    <dgm:cxn modelId="{17E85EAF-AB5D-4E14-BC16-8352C02B9D0B}" srcId="{36A304AC-8162-42DE-8033-69264038A9FE}" destId="{50ED31F3-614E-4B35-8A8B-53A9E7C9CA43}" srcOrd="1" destOrd="0" parTransId="{1F822DD2-14E2-4133-97A2-70675A51FCD5}" sibTransId="{26BF5585-923A-4181-BDBC-54611BEFE74E}"/>
    <dgm:cxn modelId="{F15D79BB-68A4-453B-B3E8-3F262F9FFAA4}" srcId="{C3109B25-E392-4EBB-A522-DD10D16B74CE}" destId="{DCA2BA70-8039-42BD-B193-FFD4329F1DE7}" srcOrd="0" destOrd="0" parTransId="{D1FBF6D5-BB99-4E23-B473-680F51F77246}" sibTransId="{9C8B67F1-4286-4414-BBBA-44AE3EA9B788}"/>
    <dgm:cxn modelId="{B00A2DF4-1BA7-4177-9654-980047C1A89C}" type="presOf" srcId="{3970CB84-E0F6-40EE-80CE-96A99D60FF9A}" destId="{52B1D875-CAAF-47C2-824F-4DBED087CD70}" srcOrd="0" destOrd="0" presId="urn:microsoft.com/office/officeart/2005/8/layout/vList2"/>
    <dgm:cxn modelId="{216068F7-C5F8-44BE-A2C6-7BB91CC132D0}" type="presOf" srcId="{36A304AC-8162-42DE-8033-69264038A9FE}" destId="{5915CABC-4E73-4241-B804-B4D46E042D9D}" srcOrd="0" destOrd="0" presId="urn:microsoft.com/office/officeart/2005/8/layout/vList2"/>
    <dgm:cxn modelId="{15A7F9FE-C403-46E5-974E-07583053F12A}" type="presParOf" srcId="{5915CABC-4E73-4241-B804-B4D46E042D9D}" destId="{C5C66C10-E214-4FB1-8E76-BDDD4FFC3419}" srcOrd="0" destOrd="0" presId="urn:microsoft.com/office/officeart/2005/8/layout/vList2"/>
    <dgm:cxn modelId="{6E45D3F6-F831-4FB2-8FBD-C3736009A193}" type="presParOf" srcId="{5915CABC-4E73-4241-B804-B4D46E042D9D}" destId="{7D90D8C2-77FF-4D4F-BD57-8EF71F987602}" srcOrd="1" destOrd="0" presId="urn:microsoft.com/office/officeart/2005/8/layout/vList2"/>
    <dgm:cxn modelId="{5B9E6D40-702F-41BD-84DA-DFC745A01F7D}" type="presParOf" srcId="{5915CABC-4E73-4241-B804-B4D46E042D9D}" destId="{D0129728-CE49-4F97-A3B3-BAD37BC000F3}" srcOrd="2" destOrd="0" presId="urn:microsoft.com/office/officeart/2005/8/layout/vList2"/>
    <dgm:cxn modelId="{CA760E00-B99C-4C7B-A29A-5214FE91FF03}" type="presParOf" srcId="{5915CABC-4E73-4241-B804-B4D46E042D9D}" destId="{52B1D875-CAAF-47C2-824F-4DBED087CD7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379F8B-E21F-4490-890E-2A9CC4F511FD}"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7E37D5D3-2D54-4C44-8AFF-05E93EFD1383}">
      <dgm:prSet/>
      <dgm:spPr/>
      <dgm:t>
        <a:bodyPr/>
        <a:lstStyle/>
        <a:p>
          <a:r>
            <a:rPr lang="en-US" dirty="0"/>
            <a:t>Help judges perform successfully so that your division/district can run efficiently.</a:t>
          </a:r>
        </a:p>
      </dgm:t>
    </dgm:pt>
    <dgm:pt modelId="{51E5AA45-816C-428D-8677-12180C12FF10}" type="parTrans" cxnId="{FBD1DDE8-5BA2-4004-A108-7D2B6603509F}">
      <dgm:prSet/>
      <dgm:spPr/>
      <dgm:t>
        <a:bodyPr/>
        <a:lstStyle/>
        <a:p>
          <a:endParaRPr lang="en-US"/>
        </a:p>
      </dgm:t>
    </dgm:pt>
    <dgm:pt modelId="{1FEFF8AB-3DD7-40AD-B82F-4DFF515163A9}" type="sibTrans" cxnId="{FBD1DDE8-5BA2-4004-A108-7D2B6603509F}">
      <dgm:prSet/>
      <dgm:spPr/>
      <dgm:t>
        <a:bodyPr/>
        <a:lstStyle/>
        <a:p>
          <a:endParaRPr lang="en-US"/>
        </a:p>
      </dgm:t>
    </dgm:pt>
    <dgm:pt modelId="{7602A040-188D-42D3-8CFE-5C96781A89D8}">
      <dgm:prSet/>
      <dgm:spPr/>
      <dgm:t>
        <a:bodyPr/>
        <a:lstStyle/>
        <a:p>
          <a:r>
            <a:rPr lang="en-US" dirty="0"/>
            <a:t>Address issues promptly, constructively and discretely. </a:t>
          </a:r>
        </a:p>
      </dgm:t>
    </dgm:pt>
    <dgm:pt modelId="{C56205EE-4D94-4B9A-8673-A414BADF8798}" type="parTrans" cxnId="{EC7AF393-D104-4603-A22A-F2033C66C6D5}">
      <dgm:prSet/>
      <dgm:spPr/>
      <dgm:t>
        <a:bodyPr/>
        <a:lstStyle/>
        <a:p>
          <a:endParaRPr lang="en-US"/>
        </a:p>
      </dgm:t>
    </dgm:pt>
    <dgm:pt modelId="{A62E5CF0-DA77-4B0C-9566-622B216F5E73}" type="sibTrans" cxnId="{EC7AF393-D104-4603-A22A-F2033C66C6D5}">
      <dgm:prSet/>
      <dgm:spPr/>
      <dgm:t>
        <a:bodyPr/>
        <a:lstStyle/>
        <a:p>
          <a:endParaRPr lang="en-US"/>
        </a:p>
      </dgm:t>
    </dgm:pt>
    <dgm:pt modelId="{0196475C-B9ED-43FF-9653-F88599136AE8}">
      <dgm:prSet/>
      <dgm:spPr/>
      <dgm:t>
        <a:bodyPr/>
        <a:lstStyle/>
        <a:p>
          <a:r>
            <a:rPr lang="en-US" dirty="0"/>
            <a:t>Use coaching/mentoring and persuasion to support your colleagues and to help correct their conduct.</a:t>
          </a:r>
        </a:p>
      </dgm:t>
    </dgm:pt>
    <dgm:pt modelId="{597194C3-67AE-41E5-88B0-348B786AB7DC}" type="parTrans" cxnId="{52604BF9-4EAA-47DE-8A80-1B01F5043E52}">
      <dgm:prSet/>
      <dgm:spPr/>
      <dgm:t>
        <a:bodyPr/>
        <a:lstStyle/>
        <a:p>
          <a:endParaRPr lang="en-US"/>
        </a:p>
      </dgm:t>
    </dgm:pt>
    <dgm:pt modelId="{29113829-AB53-4FC6-B7C4-007B0E03D154}" type="sibTrans" cxnId="{52604BF9-4EAA-47DE-8A80-1B01F5043E52}">
      <dgm:prSet/>
      <dgm:spPr/>
      <dgm:t>
        <a:bodyPr/>
        <a:lstStyle/>
        <a:p>
          <a:endParaRPr lang="en-US"/>
        </a:p>
      </dgm:t>
    </dgm:pt>
    <dgm:pt modelId="{8A943904-106B-42C9-9A92-13033F1B8477}">
      <dgm:prSet/>
      <dgm:spPr/>
      <dgm:t>
        <a:bodyPr/>
        <a:lstStyle/>
        <a:p>
          <a:r>
            <a:rPr lang="en-US" dirty="0"/>
            <a:t>Actively monitor the performance and the </a:t>
          </a:r>
          <a:r>
            <a:rPr lang="en-US" i="1" dirty="0"/>
            <a:t>well-being</a:t>
          </a:r>
          <a:r>
            <a:rPr lang="en-US" dirty="0"/>
            <a:t> of the judges in your charge </a:t>
          </a:r>
        </a:p>
      </dgm:t>
    </dgm:pt>
    <dgm:pt modelId="{B47C3BDA-2130-4CE6-9CD5-91689380FDD2}" type="parTrans" cxnId="{A9D9C005-AF4B-4654-8134-D9BDA0512052}">
      <dgm:prSet/>
      <dgm:spPr/>
      <dgm:t>
        <a:bodyPr/>
        <a:lstStyle/>
        <a:p>
          <a:endParaRPr lang="en-US"/>
        </a:p>
      </dgm:t>
    </dgm:pt>
    <dgm:pt modelId="{FA41C7D7-FEFF-442D-8D9C-A70269B763AA}" type="sibTrans" cxnId="{A9D9C005-AF4B-4654-8134-D9BDA0512052}">
      <dgm:prSet/>
      <dgm:spPr/>
      <dgm:t>
        <a:bodyPr/>
        <a:lstStyle/>
        <a:p>
          <a:endParaRPr lang="en-US"/>
        </a:p>
      </dgm:t>
    </dgm:pt>
    <dgm:pt modelId="{71DE7AEC-9F03-458B-87AB-33DE227944A6}">
      <dgm:prSet/>
      <dgm:spPr/>
      <dgm:t>
        <a:bodyPr/>
        <a:lstStyle/>
        <a:p>
          <a:r>
            <a:rPr lang="en-US" dirty="0"/>
            <a:t>Model good judicial behavior</a:t>
          </a:r>
        </a:p>
      </dgm:t>
    </dgm:pt>
    <dgm:pt modelId="{1CDFEEF4-CC9F-4740-9AB4-8A973E71EEF2}" type="parTrans" cxnId="{FA4ABE2C-089A-4F85-866F-9B1CA849518A}">
      <dgm:prSet/>
      <dgm:spPr/>
      <dgm:t>
        <a:bodyPr/>
        <a:lstStyle/>
        <a:p>
          <a:endParaRPr lang="en-US"/>
        </a:p>
      </dgm:t>
    </dgm:pt>
    <dgm:pt modelId="{D8F86735-2A36-462C-8F76-A6635DA94615}" type="sibTrans" cxnId="{FA4ABE2C-089A-4F85-866F-9B1CA849518A}">
      <dgm:prSet/>
      <dgm:spPr/>
      <dgm:t>
        <a:bodyPr/>
        <a:lstStyle/>
        <a:p>
          <a:endParaRPr lang="en-US"/>
        </a:p>
      </dgm:t>
    </dgm:pt>
    <dgm:pt modelId="{0BEB7021-9A86-4284-B3CE-AC9C4F7D753F}" type="pres">
      <dgm:prSet presAssocID="{4C379F8B-E21F-4490-890E-2A9CC4F511FD}" presName="diagram" presStyleCnt="0">
        <dgm:presLayoutVars>
          <dgm:dir/>
          <dgm:resizeHandles val="exact"/>
        </dgm:presLayoutVars>
      </dgm:prSet>
      <dgm:spPr/>
    </dgm:pt>
    <dgm:pt modelId="{67C1E7B0-37FB-451E-9472-E849FC5DFD0A}" type="pres">
      <dgm:prSet presAssocID="{7E37D5D3-2D54-4C44-8AFF-05E93EFD1383}" presName="node" presStyleLbl="node1" presStyleIdx="0" presStyleCnt="5">
        <dgm:presLayoutVars>
          <dgm:bulletEnabled val="1"/>
        </dgm:presLayoutVars>
      </dgm:prSet>
      <dgm:spPr/>
    </dgm:pt>
    <dgm:pt modelId="{0CC8E283-CB85-40B7-8E17-B8E97204D614}" type="pres">
      <dgm:prSet presAssocID="{1FEFF8AB-3DD7-40AD-B82F-4DFF515163A9}" presName="sibTrans" presStyleCnt="0"/>
      <dgm:spPr/>
    </dgm:pt>
    <dgm:pt modelId="{F0F56A63-B030-457F-8F02-8E4A0DB509C2}" type="pres">
      <dgm:prSet presAssocID="{7602A040-188D-42D3-8CFE-5C96781A89D8}" presName="node" presStyleLbl="node1" presStyleIdx="1" presStyleCnt="5">
        <dgm:presLayoutVars>
          <dgm:bulletEnabled val="1"/>
        </dgm:presLayoutVars>
      </dgm:prSet>
      <dgm:spPr/>
    </dgm:pt>
    <dgm:pt modelId="{3995EE3B-AAAA-4197-BD30-1208476319FB}" type="pres">
      <dgm:prSet presAssocID="{A62E5CF0-DA77-4B0C-9566-622B216F5E73}" presName="sibTrans" presStyleCnt="0"/>
      <dgm:spPr/>
    </dgm:pt>
    <dgm:pt modelId="{51121CFB-0F0B-44A4-BDE0-DB928A1696F0}" type="pres">
      <dgm:prSet presAssocID="{0196475C-B9ED-43FF-9653-F88599136AE8}" presName="node" presStyleLbl="node1" presStyleIdx="2" presStyleCnt="5">
        <dgm:presLayoutVars>
          <dgm:bulletEnabled val="1"/>
        </dgm:presLayoutVars>
      </dgm:prSet>
      <dgm:spPr/>
    </dgm:pt>
    <dgm:pt modelId="{780287DF-D2B2-4D8C-AF54-BEC88C94C3D0}" type="pres">
      <dgm:prSet presAssocID="{29113829-AB53-4FC6-B7C4-007B0E03D154}" presName="sibTrans" presStyleCnt="0"/>
      <dgm:spPr/>
    </dgm:pt>
    <dgm:pt modelId="{AA8A8F2F-B134-4FA4-84AF-176668DE5B9A}" type="pres">
      <dgm:prSet presAssocID="{8A943904-106B-42C9-9A92-13033F1B8477}" presName="node" presStyleLbl="node1" presStyleIdx="3" presStyleCnt="5">
        <dgm:presLayoutVars>
          <dgm:bulletEnabled val="1"/>
        </dgm:presLayoutVars>
      </dgm:prSet>
      <dgm:spPr/>
    </dgm:pt>
    <dgm:pt modelId="{457AC05C-EBBB-4143-9622-9F6061485B50}" type="pres">
      <dgm:prSet presAssocID="{FA41C7D7-FEFF-442D-8D9C-A70269B763AA}" presName="sibTrans" presStyleCnt="0"/>
      <dgm:spPr/>
    </dgm:pt>
    <dgm:pt modelId="{6B15BB91-8089-4293-918D-39CD3BE5F863}" type="pres">
      <dgm:prSet presAssocID="{71DE7AEC-9F03-458B-87AB-33DE227944A6}" presName="node" presStyleLbl="node1" presStyleIdx="4" presStyleCnt="5">
        <dgm:presLayoutVars>
          <dgm:bulletEnabled val="1"/>
        </dgm:presLayoutVars>
      </dgm:prSet>
      <dgm:spPr/>
    </dgm:pt>
  </dgm:ptLst>
  <dgm:cxnLst>
    <dgm:cxn modelId="{A9D9C005-AF4B-4654-8134-D9BDA0512052}" srcId="{4C379F8B-E21F-4490-890E-2A9CC4F511FD}" destId="{8A943904-106B-42C9-9A92-13033F1B8477}" srcOrd="3" destOrd="0" parTransId="{B47C3BDA-2130-4CE6-9CD5-91689380FDD2}" sibTransId="{FA41C7D7-FEFF-442D-8D9C-A70269B763AA}"/>
    <dgm:cxn modelId="{A170421F-9A5C-47D9-9AD0-5F5603169E74}" type="presOf" srcId="{7E37D5D3-2D54-4C44-8AFF-05E93EFD1383}" destId="{67C1E7B0-37FB-451E-9472-E849FC5DFD0A}" srcOrd="0" destOrd="0" presId="urn:microsoft.com/office/officeart/2005/8/layout/default"/>
    <dgm:cxn modelId="{FA4ABE2C-089A-4F85-866F-9B1CA849518A}" srcId="{4C379F8B-E21F-4490-890E-2A9CC4F511FD}" destId="{71DE7AEC-9F03-458B-87AB-33DE227944A6}" srcOrd="4" destOrd="0" parTransId="{1CDFEEF4-CC9F-4740-9AB4-8A973E71EEF2}" sibTransId="{D8F86735-2A36-462C-8F76-A6635DA94615}"/>
    <dgm:cxn modelId="{255B2665-447A-41B1-8812-87FCC22ACABA}" type="presOf" srcId="{71DE7AEC-9F03-458B-87AB-33DE227944A6}" destId="{6B15BB91-8089-4293-918D-39CD3BE5F863}" srcOrd="0" destOrd="0" presId="urn:microsoft.com/office/officeart/2005/8/layout/default"/>
    <dgm:cxn modelId="{EEB3F86B-F684-4979-A3AB-62BF55BC7815}" type="presOf" srcId="{0196475C-B9ED-43FF-9653-F88599136AE8}" destId="{51121CFB-0F0B-44A4-BDE0-DB928A1696F0}" srcOrd="0" destOrd="0" presId="urn:microsoft.com/office/officeart/2005/8/layout/default"/>
    <dgm:cxn modelId="{ED8EA487-7298-4F2C-98A5-D0CA5AFB5E42}" type="presOf" srcId="{8A943904-106B-42C9-9A92-13033F1B8477}" destId="{AA8A8F2F-B134-4FA4-84AF-176668DE5B9A}" srcOrd="0" destOrd="0" presId="urn:microsoft.com/office/officeart/2005/8/layout/default"/>
    <dgm:cxn modelId="{EC7AF393-D104-4603-A22A-F2033C66C6D5}" srcId="{4C379F8B-E21F-4490-890E-2A9CC4F511FD}" destId="{7602A040-188D-42D3-8CFE-5C96781A89D8}" srcOrd="1" destOrd="0" parTransId="{C56205EE-4D94-4B9A-8673-A414BADF8798}" sibTransId="{A62E5CF0-DA77-4B0C-9566-622B216F5E73}"/>
    <dgm:cxn modelId="{F73B409E-CBA5-4482-B187-D3E2AF269057}" type="presOf" srcId="{7602A040-188D-42D3-8CFE-5C96781A89D8}" destId="{F0F56A63-B030-457F-8F02-8E4A0DB509C2}" srcOrd="0" destOrd="0" presId="urn:microsoft.com/office/officeart/2005/8/layout/default"/>
    <dgm:cxn modelId="{A8B960A4-F2D9-4C37-BE87-EAD92ABE9458}" type="presOf" srcId="{4C379F8B-E21F-4490-890E-2A9CC4F511FD}" destId="{0BEB7021-9A86-4284-B3CE-AC9C4F7D753F}" srcOrd="0" destOrd="0" presId="urn:microsoft.com/office/officeart/2005/8/layout/default"/>
    <dgm:cxn modelId="{FBD1DDE8-5BA2-4004-A108-7D2B6603509F}" srcId="{4C379F8B-E21F-4490-890E-2A9CC4F511FD}" destId="{7E37D5D3-2D54-4C44-8AFF-05E93EFD1383}" srcOrd="0" destOrd="0" parTransId="{51E5AA45-816C-428D-8677-12180C12FF10}" sibTransId="{1FEFF8AB-3DD7-40AD-B82F-4DFF515163A9}"/>
    <dgm:cxn modelId="{52604BF9-4EAA-47DE-8A80-1B01F5043E52}" srcId="{4C379F8B-E21F-4490-890E-2A9CC4F511FD}" destId="{0196475C-B9ED-43FF-9653-F88599136AE8}" srcOrd="2" destOrd="0" parTransId="{597194C3-67AE-41E5-88B0-348B786AB7DC}" sibTransId="{29113829-AB53-4FC6-B7C4-007B0E03D154}"/>
    <dgm:cxn modelId="{ED5A5657-9072-48F1-BB7F-36F8AFC1095E}" type="presParOf" srcId="{0BEB7021-9A86-4284-B3CE-AC9C4F7D753F}" destId="{67C1E7B0-37FB-451E-9472-E849FC5DFD0A}" srcOrd="0" destOrd="0" presId="urn:microsoft.com/office/officeart/2005/8/layout/default"/>
    <dgm:cxn modelId="{FA2CE18F-0390-4F69-B368-0239632939E3}" type="presParOf" srcId="{0BEB7021-9A86-4284-B3CE-AC9C4F7D753F}" destId="{0CC8E283-CB85-40B7-8E17-B8E97204D614}" srcOrd="1" destOrd="0" presId="urn:microsoft.com/office/officeart/2005/8/layout/default"/>
    <dgm:cxn modelId="{243F65D9-B8A8-4A5C-A515-07F92AF24E53}" type="presParOf" srcId="{0BEB7021-9A86-4284-B3CE-AC9C4F7D753F}" destId="{F0F56A63-B030-457F-8F02-8E4A0DB509C2}" srcOrd="2" destOrd="0" presId="urn:microsoft.com/office/officeart/2005/8/layout/default"/>
    <dgm:cxn modelId="{1386970E-E2C6-4B21-B823-699C83227DD7}" type="presParOf" srcId="{0BEB7021-9A86-4284-B3CE-AC9C4F7D753F}" destId="{3995EE3B-AAAA-4197-BD30-1208476319FB}" srcOrd="3" destOrd="0" presId="urn:microsoft.com/office/officeart/2005/8/layout/default"/>
    <dgm:cxn modelId="{D6F44A86-9CC6-4DF5-81BD-18AD67765928}" type="presParOf" srcId="{0BEB7021-9A86-4284-B3CE-AC9C4F7D753F}" destId="{51121CFB-0F0B-44A4-BDE0-DB928A1696F0}" srcOrd="4" destOrd="0" presId="urn:microsoft.com/office/officeart/2005/8/layout/default"/>
    <dgm:cxn modelId="{67F5B8BD-9C0C-47E8-9172-A47B7916EDF4}" type="presParOf" srcId="{0BEB7021-9A86-4284-B3CE-AC9C4F7D753F}" destId="{780287DF-D2B2-4D8C-AF54-BEC88C94C3D0}" srcOrd="5" destOrd="0" presId="urn:microsoft.com/office/officeart/2005/8/layout/default"/>
    <dgm:cxn modelId="{BA1F4324-D727-4C54-927F-9D41C724998F}" type="presParOf" srcId="{0BEB7021-9A86-4284-B3CE-AC9C4F7D753F}" destId="{AA8A8F2F-B134-4FA4-84AF-176668DE5B9A}" srcOrd="6" destOrd="0" presId="urn:microsoft.com/office/officeart/2005/8/layout/default"/>
    <dgm:cxn modelId="{3F4E1990-1DA7-40DB-92F9-2D9A7510176D}" type="presParOf" srcId="{0BEB7021-9A86-4284-B3CE-AC9C4F7D753F}" destId="{457AC05C-EBBB-4143-9622-9F6061485B50}" srcOrd="7" destOrd="0" presId="urn:microsoft.com/office/officeart/2005/8/layout/default"/>
    <dgm:cxn modelId="{A01B0229-BAD1-41BA-87B9-C118ADDFB0E5}" type="presParOf" srcId="{0BEB7021-9A86-4284-B3CE-AC9C4F7D753F}" destId="{6B15BB91-8089-4293-918D-39CD3BE5F86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074034-A9F4-4A23-AD13-288549EF50FA}"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C38D2058-632D-4311-A692-813ED8182547}">
      <dgm:prSet/>
      <dgm:spPr/>
      <dgm:t>
        <a:bodyPr/>
        <a:lstStyle/>
        <a:p>
          <a:r>
            <a:rPr lang="en-US" dirty="0"/>
            <a:t>Ethical violations vs. legal error</a:t>
          </a:r>
        </a:p>
      </dgm:t>
    </dgm:pt>
    <dgm:pt modelId="{41C7B324-F046-4EC8-820C-246F844A9E17}" type="parTrans" cxnId="{BE72EF29-E6BD-46BF-BD3E-D09B7562CA72}">
      <dgm:prSet/>
      <dgm:spPr/>
      <dgm:t>
        <a:bodyPr/>
        <a:lstStyle/>
        <a:p>
          <a:endParaRPr lang="en-US"/>
        </a:p>
      </dgm:t>
    </dgm:pt>
    <dgm:pt modelId="{A6CAB631-173F-497C-A00A-A3932326211A}" type="sibTrans" cxnId="{BE72EF29-E6BD-46BF-BD3E-D09B7562CA72}">
      <dgm:prSet/>
      <dgm:spPr/>
      <dgm:t>
        <a:bodyPr/>
        <a:lstStyle/>
        <a:p>
          <a:endParaRPr lang="en-US"/>
        </a:p>
      </dgm:t>
    </dgm:pt>
    <dgm:pt modelId="{E4AAFA3C-670C-4CD9-A3BF-3AE55EACFE66}">
      <dgm:prSet/>
      <dgm:spPr/>
      <dgm:t>
        <a:bodyPr/>
        <a:lstStyle/>
        <a:p>
          <a:r>
            <a:rPr lang="en-US" dirty="0"/>
            <a:t>Anonymous, oral, or emailed complaints</a:t>
          </a:r>
        </a:p>
      </dgm:t>
    </dgm:pt>
    <dgm:pt modelId="{78E63C4C-4919-41D7-9F2A-DE1567C1EE72}" type="parTrans" cxnId="{1ACBBC4E-26D7-4DDA-81CF-3EB2CB3EB50A}">
      <dgm:prSet/>
      <dgm:spPr/>
      <dgm:t>
        <a:bodyPr/>
        <a:lstStyle/>
        <a:p>
          <a:endParaRPr lang="en-US"/>
        </a:p>
      </dgm:t>
    </dgm:pt>
    <dgm:pt modelId="{64E6997C-E7BC-4B57-918B-7A2DB540E3DB}" type="sibTrans" cxnId="{1ACBBC4E-26D7-4DDA-81CF-3EB2CB3EB50A}">
      <dgm:prSet/>
      <dgm:spPr/>
      <dgm:t>
        <a:bodyPr/>
        <a:lstStyle/>
        <a:p>
          <a:endParaRPr lang="en-US"/>
        </a:p>
      </dgm:t>
    </dgm:pt>
    <dgm:pt modelId="{A52B35D4-BAB6-4009-9917-2493F5E51A84}">
      <dgm:prSet/>
      <dgm:spPr/>
      <dgm:t>
        <a:bodyPr/>
        <a:lstStyle/>
        <a:p>
          <a:r>
            <a:rPr lang="en-US" dirty="0"/>
            <a:t>Hybrid complaints </a:t>
          </a:r>
        </a:p>
        <a:p>
          <a:r>
            <a:rPr lang="en-US" dirty="0"/>
            <a:t>JO and staff/justice partner, </a:t>
          </a:r>
        </a:p>
        <a:p>
          <a:r>
            <a:rPr lang="en-US" dirty="0"/>
            <a:t>JO and administrative issues (e.g., filing issues, ADA, language access, jurors))</a:t>
          </a:r>
        </a:p>
      </dgm:t>
    </dgm:pt>
    <dgm:pt modelId="{86199051-AD6F-4E8C-A0B8-114DA7C71A76}" type="parTrans" cxnId="{C34DE769-6363-470E-A5D2-549276937282}">
      <dgm:prSet/>
      <dgm:spPr/>
      <dgm:t>
        <a:bodyPr/>
        <a:lstStyle/>
        <a:p>
          <a:endParaRPr lang="en-US"/>
        </a:p>
      </dgm:t>
    </dgm:pt>
    <dgm:pt modelId="{5056DD18-7BC3-48F6-B7D1-9408B2EA21FB}" type="sibTrans" cxnId="{C34DE769-6363-470E-A5D2-549276937282}">
      <dgm:prSet/>
      <dgm:spPr/>
      <dgm:t>
        <a:bodyPr/>
        <a:lstStyle/>
        <a:p>
          <a:endParaRPr lang="en-US"/>
        </a:p>
      </dgm:t>
    </dgm:pt>
    <dgm:pt modelId="{0ED9BC77-9763-47D6-8410-7BF7B447D257}">
      <dgm:prSet/>
      <dgm:spPr/>
      <dgm:t>
        <a:bodyPr/>
        <a:lstStyle/>
        <a:p>
          <a:r>
            <a:rPr lang="en-US" dirty="0"/>
            <a:t>Investigating complaints in pending cases</a:t>
          </a:r>
        </a:p>
      </dgm:t>
    </dgm:pt>
    <dgm:pt modelId="{EFF76187-56F1-4D24-9044-0B93C4EEE806}" type="parTrans" cxnId="{E1F13111-686A-44C3-87DE-2EF492F33D48}">
      <dgm:prSet/>
      <dgm:spPr/>
      <dgm:t>
        <a:bodyPr/>
        <a:lstStyle/>
        <a:p>
          <a:endParaRPr lang="en-US"/>
        </a:p>
      </dgm:t>
    </dgm:pt>
    <dgm:pt modelId="{9D94A9D9-466F-485D-B8E7-9871DBBFCD83}" type="sibTrans" cxnId="{E1F13111-686A-44C3-87DE-2EF492F33D48}">
      <dgm:prSet/>
      <dgm:spPr/>
      <dgm:t>
        <a:bodyPr/>
        <a:lstStyle/>
        <a:p>
          <a:endParaRPr lang="en-US"/>
        </a:p>
      </dgm:t>
    </dgm:pt>
    <dgm:pt modelId="{5F0BE729-8F0B-47EE-8810-C46C80AB5646}">
      <dgm:prSet/>
      <dgm:spPr/>
      <dgm:t>
        <a:bodyPr/>
        <a:lstStyle/>
        <a:p>
          <a:r>
            <a:rPr lang="en-US" dirty="0"/>
            <a:t>Complaints against assigned judges or temporary judges</a:t>
          </a:r>
        </a:p>
      </dgm:t>
    </dgm:pt>
    <dgm:pt modelId="{E884D736-6CE9-4EF0-99A5-612B28BAA9DA}" type="parTrans" cxnId="{E5AD375A-676D-4CCE-9C95-458919A46332}">
      <dgm:prSet/>
      <dgm:spPr/>
      <dgm:t>
        <a:bodyPr/>
        <a:lstStyle/>
        <a:p>
          <a:endParaRPr lang="en-US"/>
        </a:p>
      </dgm:t>
    </dgm:pt>
    <dgm:pt modelId="{28C087A6-5FEC-4921-996B-CDE4BA07005E}" type="sibTrans" cxnId="{E5AD375A-676D-4CCE-9C95-458919A46332}">
      <dgm:prSet/>
      <dgm:spPr/>
      <dgm:t>
        <a:bodyPr/>
        <a:lstStyle/>
        <a:p>
          <a:endParaRPr lang="en-US"/>
        </a:p>
      </dgm:t>
    </dgm:pt>
    <dgm:pt modelId="{0DA06083-16A8-49CA-A0BB-9771F5E974A9}">
      <dgm:prSet/>
      <dgm:spPr/>
      <dgm:t>
        <a:bodyPr/>
        <a:lstStyle/>
        <a:p>
          <a:r>
            <a:rPr lang="en-US" dirty="0"/>
            <a:t>What constitutes appropriate corrective action?</a:t>
          </a:r>
        </a:p>
      </dgm:t>
    </dgm:pt>
    <dgm:pt modelId="{B3AE73E2-C65C-4C21-BAF4-61521577F143}" type="parTrans" cxnId="{D44E0075-18C7-4154-8CCC-C877F14134C0}">
      <dgm:prSet/>
      <dgm:spPr/>
      <dgm:t>
        <a:bodyPr/>
        <a:lstStyle/>
        <a:p>
          <a:endParaRPr lang="en-US"/>
        </a:p>
      </dgm:t>
    </dgm:pt>
    <dgm:pt modelId="{23151811-E9CF-483F-8775-70332E529735}" type="sibTrans" cxnId="{D44E0075-18C7-4154-8CCC-C877F14134C0}">
      <dgm:prSet/>
      <dgm:spPr/>
      <dgm:t>
        <a:bodyPr/>
        <a:lstStyle/>
        <a:p>
          <a:endParaRPr lang="en-US"/>
        </a:p>
      </dgm:t>
    </dgm:pt>
    <dgm:pt modelId="{754D1E95-B706-412A-A130-C6489FE22A3C}">
      <dgm:prSet/>
      <dgm:spPr/>
      <dgm:t>
        <a:bodyPr/>
        <a:lstStyle/>
        <a:p>
          <a:r>
            <a:rPr lang="en-US" dirty="0"/>
            <a:t>Responding to complaint</a:t>
          </a:r>
        </a:p>
      </dgm:t>
    </dgm:pt>
    <dgm:pt modelId="{39FEE0EB-180C-453E-8CF3-AD86F11AFDCA}" type="parTrans" cxnId="{AAFEEACB-6DEC-4273-A4B7-549607FC367C}">
      <dgm:prSet/>
      <dgm:spPr/>
      <dgm:t>
        <a:bodyPr/>
        <a:lstStyle/>
        <a:p>
          <a:endParaRPr lang="en-US"/>
        </a:p>
      </dgm:t>
    </dgm:pt>
    <dgm:pt modelId="{BA90D06B-C074-4626-8EE6-F95CB4016599}" type="sibTrans" cxnId="{AAFEEACB-6DEC-4273-A4B7-549607FC367C}">
      <dgm:prSet/>
      <dgm:spPr/>
      <dgm:t>
        <a:bodyPr/>
        <a:lstStyle/>
        <a:p>
          <a:endParaRPr lang="en-US"/>
        </a:p>
      </dgm:t>
    </dgm:pt>
    <dgm:pt modelId="{E62C9EF1-5CC8-4E3D-B1B8-7FA19A7EB0EE}">
      <dgm:prSet/>
      <dgm:spPr/>
      <dgm:t>
        <a:bodyPr/>
        <a:lstStyle/>
        <a:p>
          <a:r>
            <a:rPr lang="en-US" dirty="0"/>
            <a:t>Record Keeping</a:t>
          </a:r>
        </a:p>
      </dgm:t>
    </dgm:pt>
    <dgm:pt modelId="{5FF2A371-0E7E-4269-8886-F748FFFCC1B1}" type="parTrans" cxnId="{3C01C51B-D45B-4237-A737-85A7FD31ECB4}">
      <dgm:prSet/>
      <dgm:spPr/>
      <dgm:t>
        <a:bodyPr/>
        <a:lstStyle/>
        <a:p>
          <a:endParaRPr lang="en-US"/>
        </a:p>
      </dgm:t>
    </dgm:pt>
    <dgm:pt modelId="{8FFB031E-94C0-4B8C-A64A-E6203F2D4787}" type="sibTrans" cxnId="{3C01C51B-D45B-4237-A737-85A7FD31ECB4}">
      <dgm:prSet/>
      <dgm:spPr/>
      <dgm:t>
        <a:bodyPr/>
        <a:lstStyle/>
        <a:p>
          <a:endParaRPr lang="en-US"/>
        </a:p>
      </dgm:t>
    </dgm:pt>
    <dgm:pt modelId="{E7C3BF57-7D8F-478D-ACDE-F9363D1215E9}" type="pres">
      <dgm:prSet presAssocID="{53074034-A9F4-4A23-AD13-288549EF50FA}" presName="diagram" presStyleCnt="0">
        <dgm:presLayoutVars>
          <dgm:dir/>
          <dgm:resizeHandles val="exact"/>
        </dgm:presLayoutVars>
      </dgm:prSet>
      <dgm:spPr/>
    </dgm:pt>
    <dgm:pt modelId="{F4260FA6-A305-4C56-866A-5B5292A63192}" type="pres">
      <dgm:prSet presAssocID="{C38D2058-632D-4311-A692-813ED8182547}" presName="node" presStyleLbl="node1" presStyleIdx="0" presStyleCnt="8">
        <dgm:presLayoutVars>
          <dgm:bulletEnabled val="1"/>
        </dgm:presLayoutVars>
      </dgm:prSet>
      <dgm:spPr/>
    </dgm:pt>
    <dgm:pt modelId="{011FF490-B181-48A2-8AAE-85C0CC044D8B}" type="pres">
      <dgm:prSet presAssocID="{A6CAB631-173F-497C-A00A-A3932326211A}" presName="sibTrans" presStyleCnt="0"/>
      <dgm:spPr/>
    </dgm:pt>
    <dgm:pt modelId="{0D9200C9-4DC9-4CC1-B23A-1E3BD9C6101B}" type="pres">
      <dgm:prSet presAssocID="{E4AAFA3C-670C-4CD9-A3BF-3AE55EACFE66}" presName="node" presStyleLbl="node1" presStyleIdx="1" presStyleCnt="8">
        <dgm:presLayoutVars>
          <dgm:bulletEnabled val="1"/>
        </dgm:presLayoutVars>
      </dgm:prSet>
      <dgm:spPr/>
    </dgm:pt>
    <dgm:pt modelId="{8F36F1CA-127F-4C5B-88F0-331437BE7517}" type="pres">
      <dgm:prSet presAssocID="{64E6997C-E7BC-4B57-918B-7A2DB540E3DB}" presName="sibTrans" presStyleCnt="0"/>
      <dgm:spPr/>
    </dgm:pt>
    <dgm:pt modelId="{0F38292C-DF7F-429F-87A2-8952C16405EC}" type="pres">
      <dgm:prSet presAssocID="{A52B35D4-BAB6-4009-9917-2493F5E51A84}" presName="node" presStyleLbl="node1" presStyleIdx="2" presStyleCnt="8">
        <dgm:presLayoutVars>
          <dgm:bulletEnabled val="1"/>
        </dgm:presLayoutVars>
      </dgm:prSet>
      <dgm:spPr/>
    </dgm:pt>
    <dgm:pt modelId="{D6B93892-0EB6-4EB2-AB4B-B5604D74CD74}" type="pres">
      <dgm:prSet presAssocID="{5056DD18-7BC3-48F6-B7D1-9408B2EA21FB}" presName="sibTrans" presStyleCnt="0"/>
      <dgm:spPr/>
    </dgm:pt>
    <dgm:pt modelId="{8E41B1B0-4E68-46A5-A5A7-7FD6B3DB1A59}" type="pres">
      <dgm:prSet presAssocID="{0ED9BC77-9763-47D6-8410-7BF7B447D257}" presName="node" presStyleLbl="node1" presStyleIdx="3" presStyleCnt="8">
        <dgm:presLayoutVars>
          <dgm:bulletEnabled val="1"/>
        </dgm:presLayoutVars>
      </dgm:prSet>
      <dgm:spPr/>
    </dgm:pt>
    <dgm:pt modelId="{8B811A73-992D-400C-9F6F-508784F81FEE}" type="pres">
      <dgm:prSet presAssocID="{9D94A9D9-466F-485D-B8E7-9871DBBFCD83}" presName="sibTrans" presStyleCnt="0"/>
      <dgm:spPr/>
    </dgm:pt>
    <dgm:pt modelId="{B87CC17F-AA93-4BA7-971A-4FB441741AD2}" type="pres">
      <dgm:prSet presAssocID="{5F0BE729-8F0B-47EE-8810-C46C80AB5646}" presName="node" presStyleLbl="node1" presStyleIdx="4" presStyleCnt="8">
        <dgm:presLayoutVars>
          <dgm:bulletEnabled val="1"/>
        </dgm:presLayoutVars>
      </dgm:prSet>
      <dgm:spPr/>
    </dgm:pt>
    <dgm:pt modelId="{C0DB1A9D-551F-415A-BE14-45F96A05621C}" type="pres">
      <dgm:prSet presAssocID="{28C087A6-5FEC-4921-996B-CDE4BA07005E}" presName="sibTrans" presStyleCnt="0"/>
      <dgm:spPr/>
    </dgm:pt>
    <dgm:pt modelId="{365DC66C-F221-4CE0-8ADB-1B245F71388F}" type="pres">
      <dgm:prSet presAssocID="{0DA06083-16A8-49CA-A0BB-9771F5E974A9}" presName="node" presStyleLbl="node1" presStyleIdx="5" presStyleCnt="8">
        <dgm:presLayoutVars>
          <dgm:bulletEnabled val="1"/>
        </dgm:presLayoutVars>
      </dgm:prSet>
      <dgm:spPr/>
    </dgm:pt>
    <dgm:pt modelId="{B5580FD7-4679-4C44-8F2C-25EBCB1FA807}" type="pres">
      <dgm:prSet presAssocID="{23151811-E9CF-483F-8775-70332E529735}" presName="sibTrans" presStyleCnt="0"/>
      <dgm:spPr/>
    </dgm:pt>
    <dgm:pt modelId="{8EB46D42-770F-48A6-B922-6055920FB61C}" type="pres">
      <dgm:prSet presAssocID="{754D1E95-B706-412A-A130-C6489FE22A3C}" presName="node" presStyleLbl="node1" presStyleIdx="6" presStyleCnt="8">
        <dgm:presLayoutVars>
          <dgm:bulletEnabled val="1"/>
        </dgm:presLayoutVars>
      </dgm:prSet>
      <dgm:spPr/>
    </dgm:pt>
    <dgm:pt modelId="{1F3529B1-7E6C-4B3F-9679-36FF74030197}" type="pres">
      <dgm:prSet presAssocID="{BA90D06B-C074-4626-8EE6-F95CB4016599}" presName="sibTrans" presStyleCnt="0"/>
      <dgm:spPr/>
    </dgm:pt>
    <dgm:pt modelId="{721C09F9-9B9F-46A3-8469-F2AE4F7D2414}" type="pres">
      <dgm:prSet presAssocID="{E62C9EF1-5CC8-4E3D-B1B8-7FA19A7EB0EE}" presName="node" presStyleLbl="node1" presStyleIdx="7" presStyleCnt="8">
        <dgm:presLayoutVars>
          <dgm:bulletEnabled val="1"/>
        </dgm:presLayoutVars>
      </dgm:prSet>
      <dgm:spPr/>
    </dgm:pt>
  </dgm:ptLst>
  <dgm:cxnLst>
    <dgm:cxn modelId="{E1F13111-686A-44C3-87DE-2EF492F33D48}" srcId="{53074034-A9F4-4A23-AD13-288549EF50FA}" destId="{0ED9BC77-9763-47D6-8410-7BF7B447D257}" srcOrd="3" destOrd="0" parTransId="{EFF76187-56F1-4D24-9044-0B93C4EEE806}" sibTransId="{9D94A9D9-466F-485D-B8E7-9871DBBFCD83}"/>
    <dgm:cxn modelId="{E6CF8818-D893-4202-BB23-363181C81D46}" type="presOf" srcId="{754D1E95-B706-412A-A130-C6489FE22A3C}" destId="{8EB46D42-770F-48A6-B922-6055920FB61C}" srcOrd="0" destOrd="0" presId="urn:microsoft.com/office/officeart/2005/8/layout/default"/>
    <dgm:cxn modelId="{3C01C51B-D45B-4237-A737-85A7FD31ECB4}" srcId="{53074034-A9F4-4A23-AD13-288549EF50FA}" destId="{E62C9EF1-5CC8-4E3D-B1B8-7FA19A7EB0EE}" srcOrd="7" destOrd="0" parTransId="{5FF2A371-0E7E-4269-8886-F748FFFCC1B1}" sibTransId="{8FFB031E-94C0-4B8C-A64A-E6203F2D4787}"/>
    <dgm:cxn modelId="{6C666425-F1C5-4607-A05A-AC333603A0AE}" type="presOf" srcId="{0DA06083-16A8-49CA-A0BB-9771F5E974A9}" destId="{365DC66C-F221-4CE0-8ADB-1B245F71388F}" srcOrd="0" destOrd="0" presId="urn:microsoft.com/office/officeart/2005/8/layout/default"/>
    <dgm:cxn modelId="{BE72EF29-E6BD-46BF-BD3E-D09B7562CA72}" srcId="{53074034-A9F4-4A23-AD13-288549EF50FA}" destId="{C38D2058-632D-4311-A692-813ED8182547}" srcOrd="0" destOrd="0" parTransId="{41C7B324-F046-4EC8-820C-246F844A9E17}" sibTransId="{A6CAB631-173F-497C-A00A-A3932326211A}"/>
    <dgm:cxn modelId="{6DC86E2F-16FC-48BA-B1B4-6312FC29A8D8}" type="presOf" srcId="{E4AAFA3C-670C-4CD9-A3BF-3AE55EACFE66}" destId="{0D9200C9-4DC9-4CC1-B23A-1E3BD9C6101B}" srcOrd="0" destOrd="0" presId="urn:microsoft.com/office/officeart/2005/8/layout/default"/>
    <dgm:cxn modelId="{0B665C39-50EB-4F6E-90C9-5BDA9EC72594}" type="presOf" srcId="{E62C9EF1-5CC8-4E3D-B1B8-7FA19A7EB0EE}" destId="{721C09F9-9B9F-46A3-8469-F2AE4F7D2414}" srcOrd="0" destOrd="0" presId="urn:microsoft.com/office/officeart/2005/8/layout/default"/>
    <dgm:cxn modelId="{C34DE769-6363-470E-A5D2-549276937282}" srcId="{53074034-A9F4-4A23-AD13-288549EF50FA}" destId="{A52B35D4-BAB6-4009-9917-2493F5E51A84}" srcOrd="2" destOrd="0" parTransId="{86199051-AD6F-4E8C-A0B8-114DA7C71A76}" sibTransId="{5056DD18-7BC3-48F6-B7D1-9408B2EA21FB}"/>
    <dgm:cxn modelId="{9F37314B-8214-4FE8-9346-E2355977071E}" type="presOf" srcId="{53074034-A9F4-4A23-AD13-288549EF50FA}" destId="{E7C3BF57-7D8F-478D-ACDE-F9363D1215E9}" srcOrd="0" destOrd="0" presId="urn:microsoft.com/office/officeart/2005/8/layout/default"/>
    <dgm:cxn modelId="{1ACBBC4E-26D7-4DDA-81CF-3EB2CB3EB50A}" srcId="{53074034-A9F4-4A23-AD13-288549EF50FA}" destId="{E4AAFA3C-670C-4CD9-A3BF-3AE55EACFE66}" srcOrd="1" destOrd="0" parTransId="{78E63C4C-4919-41D7-9F2A-DE1567C1EE72}" sibTransId="{64E6997C-E7BC-4B57-918B-7A2DB540E3DB}"/>
    <dgm:cxn modelId="{D44E0075-18C7-4154-8CCC-C877F14134C0}" srcId="{53074034-A9F4-4A23-AD13-288549EF50FA}" destId="{0DA06083-16A8-49CA-A0BB-9771F5E974A9}" srcOrd="5" destOrd="0" parTransId="{B3AE73E2-C65C-4C21-BAF4-61521577F143}" sibTransId="{23151811-E9CF-483F-8775-70332E529735}"/>
    <dgm:cxn modelId="{E5AD375A-676D-4CCE-9C95-458919A46332}" srcId="{53074034-A9F4-4A23-AD13-288549EF50FA}" destId="{5F0BE729-8F0B-47EE-8810-C46C80AB5646}" srcOrd="4" destOrd="0" parTransId="{E884D736-6CE9-4EF0-99A5-612B28BAA9DA}" sibTransId="{28C087A6-5FEC-4921-996B-CDE4BA07005E}"/>
    <dgm:cxn modelId="{F071AA92-BBDF-4263-8DCE-FFF385D08FF3}" type="presOf" srcId="{C38D2058-632D-4311-A692-813ED8182547}" destId="{F4260FA6-A305-4C56-866A-5B5292A63192}" srcOrd="0" destOrd="0" presId="urn:microsoft.com/office/officeart/2005/8/layout/default"/>
    <dgm:cxn modelId="{0BDA34A5-256A-43BD-9B3B-6346094FCD5F}" type="presOf" srcId="{0ED9BC77-9763-47D6-8410-7BF7B447D257}" destId="{8E41B1B0-4E68-46A5-A5A7-7FD6B3DB1A59}" srcOrd="0" destOrd="0" presId="urn:microsoft.com/office/officeart/2005/8/layout/default"/>
    <dgm:cxn modelId="{F6B5C1A6-7175-4F7F-961B-F65208239685}" type="presOf" srcId="{A52B35D4-BAB6-4009-9917-2493F5E51A84}" destId="{0F38292C-DF7F-429F-87A2-8952C16405EC}" srcOrd="0" destOrd="0" presId="urn:microsoft.com/office/officeart/2005/8/layout/default"/>
    <dgm:cxn modelId="{D72A1EBD-0E32-474C-8E77-1333D47BB81E}" type="presOf" srcId="{5F0BE729-8F0B-47EE-8810-C46C80AB5646}" destId="{B87CC17F-AA93-4BA7-971A-4FB441741AD2}" srcOrd="0" destOrd="0" presId="urn:microsoft.com/office/officeart/2005/8/layout/default"/>
    <dgm:cxn modelId="{AAFEEACB-6DEC-4273-A4B7-549607FC367C}" srcId="{53074034-A9F4-4A23-AD13-288549EF50FA}" destId="{754D1E95-B706-412A-A130-C6489FE22A3C}" srcOrd="6" destOrd="0" parTransId="{39FEE0EB-180C-453E-8CF3-AD86F11AFDCA}" sibTransId="{BA90D06B-C074-4626-8EE6-F95CB4016599}"/>
    <dgm:cxn modelId="{6C183D39-39DF-4A5F-B31C-7D6D30544317}" type="presParOf" srcId="{E7C3BF57-7D8F-478D-ACDE-F9363D1215E9}" destId="{F4260FA6-A305-4C56-866A-5B5292A63192}" srcOrd="0" destOrd="0" presId="urn:microsoft.com/office/officeart/2005/8/layout/default"/>
    <dgm:cxn modelId="{96F777CF-67AE-4A5E-8BA3-00A8926B1338}" type="presParOf" srcId="{E7C3BF57-7D8F-478D-ACDE-F9363D1215E9}" destId="{011FF490-B181-48A2-8AAE-85C0CC044D8B}" srcOrd="1" destOrd="0" presId="urn:microsoft.com/office/officeart/2005/8/layout/default"/>
    <dgm:cxn modelId="{17BAC37B-1970-4488-9394-93A8970EB784}" type="presParOf" srcId="{E7C3BF57-7D8F-478D-ACDE-F9363D1215E9}" destId="{0D9200C9-4DC9-4CC1-B23A-1E3BD9C6101B}" srcOrd="2" destOrd="0" presId="urn:microsoft.com/office/officeart/2005/8/layout/default"/>
    <dgm:cxn modelId="{AAD5B449-F491-4289-B77C-0DADC5EFC87F}" type="presParOf" srcId="{E7C3BF57-7D8F-478D-ACDE-F9363D1215E9}" destId="{8F36F1CA-127F-4C5B-88F0-331437BE7517}" srcOrd="3" destOrd="0" presId="urn:microsoft.com/office/officeart/2005/8/layout/default"/>
    <dgm:cxn modelId="{8E566E17-C313-427A-866C-E4C7041B8B8E}" type="presParOf" srcId="{E7C3BF57-7D8F-478D-ACDE-F9363D1215E9}" destId="{0F38292C-DF7F-429F-87A2-8952C16405EC}" srcOrd="4" destOrd="0" presId="urn:microsoft.com/office/officeart/2005/8/layout/default"/>
    <dgm:cxn modelId="{6F0391E5-EFA1-43D3-8BD7-B6062F867550}" type="presParOf" srcId="{E7C3BF57-7D8F-478D-ACDE-F9363D1215E9}" destId="{D6B93892-0EB6-4EB2-AB4B-B5604D74CD74}" srcOrd="5" destOrd="0" presId="urn:microsoft.com/office/officeart/2005/8/layout/default"/>
    <dgm:cxn modelId="{192BD28E-9F5D-493C-8F72-A5AAF9EF4C03}" type="presParOf" srcId="{E7C3BF57-7D8F-478D-ACDE-F9363D1215E9}" destId="{8E41B1B0-4E68-46A5-A5A7-7FD6B3DB1A59}" srcOrd="6" destOrd="0" presId="urn:microsoft.com/office/officeart/2005/8/layout/default"/>
    <dgm:cxn modelId="{7DD27F98-B577-445D-ACD0-C168798ED25A}" type="presParOf" srcId="{E7C3BF57-7D8F-478D-ACDE-F9363D1215E9}" destId="{8B811A73-992D-400C-9F6F-508784F81FEE}" srcOrd="7" destOrd="0" presId="urn:microsoft.com/office/officeart/2005/8/layout/default"/>
    <dgm:cxn modelId="{D692BAD7-D411-46F8-B231-731014286675}" type="presParOf" srcId="{E7C3BF57-7D8F-478D-ACDE-F9363D1215E9}" destId="{B87CC17F-AA93-4BA7-971A-4FB441741AD2}" srcOrd="8" destOrd="0" presId="urn:microsoft.com/office/officeart/2005/8/layout/default"/>
    <dgm:cxn modelId="{AA87D325-7378-45A8-9265-F5B22745EE66}" type="presParOf" srcId="{E7C3BF57-7D8F-478D-ACDE-F9363D1215E9}" destId="{C0DB1A9D-551F-415A-BE14-45F96A05621C}" srcOrd="9" destOrd="0" presId="urn:microsoft.com/office/officeart/2005/8/layout/default"/>
    <dgm:cxn modelId="{B33A9439-30EF-456E-85B6-4539825069B6}" type="presParOf" srcId="{E7C3BF57-7D8F-478D-ACDE-F9363D1215E9}" destId="{365DC66C-F221-4CE0-8ADB-1B245F71388F}" srcOrd="10" destOrd="0" presId="urn:microsoft.com/office/officeart/2005/8/layout/default"/>
    <dgm:cxn modelId="{7202D3EF-03BC-4024-B0B1-02A1FCAF23EC}" type="presParOf" srcId="{E7C3BF57-7D8F-478D-ACDE-F9363D1215E9}" destId="{B5580FD7-4679-4C44-8F2C-25EBCB1FA807}" srcOrd="11" destOrd="0" presId="urn:microsoft.com/office/officeart/2005/8/layout/default"/>
    <dgm:cxn modelId="{5C196411-863C-434C-9C82-63031AF3CF77}" type="presParOf" srcId="{E7C3BF57-7D8F-478D-ACDE-F9363D1215E9}" destId="{8EB46D42-770F-48A6-B922-6055920FB61C}" srcOrd="12" destOrd="0" presId="urn:microsoft.com/office/officeart/2005/8/layout/default"/>
    <dgm:cxn modelId="{09C40DB5-327F-482C-B45C-5DB64E72F4A4}" type="presParOf" srcId="{E7C3BF57-7D8F-478D-ACDE-F9363D1215E9}" destId="{1F3529B1-7E6C-4B3F-9679-36FF74030197}" srcOrd="13" destOrd="0" presId="urn:microsoft.com/office/officeart/2005/8/layout/default"/>
    <dgm:cxn modelId="{505BD564-1B79-4495-849D-EC76EB01DCDE}" type="presParOf" srcId="{E7C3BF57-7D8F-478D-ACDE-F9363D1215E9}" destId="{721C09F9-9B9F-46A3-8469-F2AE4F7D241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CFAE9F-DA7B-4ADE-BCC3-47CD2A5E679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EEE6833-9412-42C0-8B0C-F98A6F97B3FF}">
      <dgm:prSet/>
      <dgm:spPr/>
      <dgm:t>
        <a:bodyPr/>
        <a:lstStyle/>
        <a:p>
          <a:r>
            <a:rPr lang="en-US" dirty="0"/>
            <a:t>Government Code section 68725 – </a:t>
          </a:r>
        </a:p>
      </dgm:t>
    </dgm:pt>
    <dgm:pt modelId="{6892E6AA-8981-48D3-9EA2-FF116B67BCD9}" type="parTrans" cxnId="{6EE48D74-6F91-4460-9B83-212CF452A6B6}">
      <dgm:prSet/>
      <dgm:spPr/>
      <dgm:t>
        <a:bodyPr/>
        <a:lstStyle/>
        <a:p>
          <a:endParaRPr lang="en-US"/>
        </a:p>
      </dgm:t>
    </dgm:pt>
    <dgm:pt modelId="{8B264A2B-9921-4346-9B2D-AF577F7EA589}" type="sibTrans" cxnId="{6EE48D74-6F91-4460-9B83-212CF452A6B6}">
      <dgm:prSet/>
      <dgm:spPr/>
      <dgm:t>
        <a:bodyPr/>
        <a:lstStyle/>
        <a:p>
          <a:endParaRPr lang="en-US"/>
        </a:p>
      </dgm:t>
    </dgm:pt>
    <dgm:pt modelId="{A728C9C8-FF8F-479A-A41C-B4EF19174DEF}">
      <dgm:prSet/>
      <dgm:spPr/>
      <dgm:t>
        <a:bodyPr/>
        <a:lstStyle/>
        <a:p>
          <a:pPr>
            <a:buFontTx/>
            <a:buNone/>
          </a:pPr>
          <a:r>
            <a:rPr lang="en-US" dirty="0"/>
            <a:t>“State and local public bodies and departments, officers and employees thereof, and officials and attaches of the courts of this State shall co-operate with and give reasonable assistance and information to the commission and any authorized representative thereof, in connection with any investigations or proceedings within the jurisdiction of the commission.”</a:t>
          </a:r>
        </a:p>
      </dgm:t>
    </dgm:pt>
    <dgm:pt modelId="{2B47029E-F40F-4174-A0F7-95661ECA3358}" type="parTrans" cxnId="{24055191-AFC8-48B4-8593-A43FB4B17BD0}">
      <dgm:prSet/>
      <dgm:spPr/>
      <dgm:t>
        <a:bodyPr/>
        <a:lstStyle/>
        <a:p>
          <a:endParaRPr lang="en-US"/>
        </a:p>
      </dgm:t>
    </dgm:pt>
    <dgm:pt modelId="{6C749C92-D5A6-4197-88BB-7298142E4460}" type="sibTrans" cxnId="{24055191-AFC8-48B4-8593-A43FB4B17BD0}">
      <dgm:prSet/>
      <dgm:spPr/>
      <dgm:t>
        <a:bodyPr/>
        <a:lstStyle/>
        <a:p>
          <a:endParaRPr lang="en-US"/>
        </a:p>
      </dgm:t>
    </dgm:pt>
    <dgm:pt modelId="{2A056401-BF49-4E34-895B-30D85E46AE10}">
      <dgm:prSet/>
      <dgm:spPr/>
      <dgm:t>
        <a:bodyPr/>
        <a:lstStyle/>
        <a:p>
          <a:r>
            <a:rPr lang="en-US" dirty="0"/>
            <a:t>Canon 3D(4) – </a:t>
          </a:r>
        </a:p>
      </dgm:t>
    </dgm:pt>
    <dgm:pt modelId="{6A060817-6C49-4144-96A9-4DDB426EC904}" type="parTrans" cxnId="{F4EA4269-F9CE-46B6-B89E-D9622CF28D2E}">
      <dgm:prSet/>
      <dgm:spPr/>
      <dgm:t>
        <a:bodyPr/>
        <a:lstStyle/>
        <a:p>
          <a:endParaRPr lang="en-US"/>
        </a:p>
      </dgm:t>
    </dgm:pt>
    <dgm:pt modelId="{7BD0A647-5197-4775-9595-0673FC49B110}" type="sibTrans" cxnId="{F4EA4269-F9CE-46B6-B89E-D9622CF28D2E}">
      <dgm:prSet/>
      <dgm:spPr/>
      <dgm:t>
        <a:bodyPr/>
        <a:lstStyle/>
        <a:p>
          <a:endParaRPr lang="en-US"/>
        </a:p>
      </dgm:t>
    </dgm:pt>
    <dgm:pt modelId="{62EA5962-638C-4C43-B15D-B8B151A5B573}">
      <dgm:prSet/>
      <dgm:spPr/>
      <dgm:t>
        <a:bodyPr/>
        <a:lstStyle/>
        <a:p>
          <a:pPr>
            <a:buFontTx/>
            <a:buNone/>
          </a:pPr>
          <a:r>
            <a:rPr lang="en-US" dirty="0"/>
            <a:t>“A judge shall cooperate with judicial and lawyer disciplinary agencies.”</a:t>
          </a:r>
        </a:p>
      </dgm:t>
    </dgm:pt>
    <dgm:pt modelId="{9F8EFC08-CBC0-4E0F-B5AA-458ACC9F7EA6}" type="parTrans" cxnId="{8B24BA7B-5D36-4FE5-8BBC-257F44D3A8D5}">
      <dgm:prSet/>
      <dgm:spPr/>
      <dgm:t>
        <a:bodyPr/>
        <a:lstStyle/>
        <a:p>
          <a:endParaRPr lang="en-US"/>
        </a:p>
      </dgm:t>
    </dgm:pt>
    <dgm:pt modelId="{ABF26505-E6E1-485E-B355-A99AE8FB1B30}" type="sibTrans" cxnId="{8B24BA7B-5D36-4FE5-8BBC-257F44D3A8D5}">
      <dgm:prSet/>
      <dgm:spPr/>
      <dgm:t>
        <a:bodyPr/>
        <a:lstStyle/>
        <a:p>
          <a:endParaRPr lang="en-US"/>
        </a:p>
      </dgm:t>
    </dgm:pt>
    <dgm:pt modelId="{4FFD05D7-3816-4DD9-BF63-85B59A233405}">
      <dgm:prSet/>
      <dgm:spPr/>
      <dgm:t>
        <a:bodyPr/>
        <a:lstStyle/>
        <a:p>
          <a:r>
            <a:rPr lang="en-US" dirty="0"/>
            <a:t>Rules of Com. on Jud. Performance, rule 104(a) – </a:t>
          </a:r>
        </a:p>
      </dgm:t>
    </dgm:pt>
    <dgm:pt modelId="{E27643EF-B885-4FAC-99FC-DE775ED5C711}" type="parTrans" cxnId="{CAEC5016-B176-4AD6-8A7B-BA9BD4614846}">
      <dgm:prSet/>
      <dgm:spPr/>
      <dgm:t>
        <a:bodyPr/>
        <a:lstStyle/>
        <a:p>
          <a:endParaRPr lang="en-US"/>
        </a:p>
      </dgm:t>
    </dgm:pt>
    <dgm:pt modelId="{08F376BA-ADB8-4144-B37A-2E6113D56B9A}" type="sibTrans" cxnId="{CAEC5016-B176-4AD6-8A7B-BA9BD4614846}">
      <dgm:prSet/>
      <dgm:spPr/>
      <dgm:t>
        <a:bodyPr/>
        <a:lstStyle/>
        <a:p>
          <a:endParaRPr lang="en-US"/>
        </a:p>
      </dgm:t>
    </dgm:pt>
    <dgm:pt modelId="{9109E7F3-057C-462C-84D1-0B13D561D41C}">
      <dgm:prSet/>
      <dgm:spPr/>
      <dgm:t>
        <a:bodyPr/>
        <a:lstStyle/>
        <a:p>
          <a:pPr>
            <a:buFontTx/>
            <a:buNone/>
          </a:pPr>
          <a:r>
            <a:rPr lang="en-US" dirty="0"/>
            <a:t>“(a) A respondent judge shall cooperate with the commission in all proceedings in accordance with Government Code section 68725. The judge’s cooperation or lack of cooperation may be considered by the commission in determining the appropriate disciplinary sanction or disposition as well as further proceedings to be taken by the commission but may not be considered in making evidentiary determinations.” </a:t>
          </a:r>
        </a:p>
      </dgm:t>
    </dgm:pt>
    <dgm:pt modelId="{BEFF347D-838C-4A99-A3A2-F3E1DD5B7F62}" type="parTrans" cxnId="{B7DF7CB6-2F78-46CB-A714-EE7E319E3D75}">
      <dgm:prSet/>
      <dgm:spPr/>
      <dgm:t>
        <a:bodyPr/>
        <a:lstStyle/>
        <a:p>
          <a:endParaRPr lang="en-US"/>
        </a:p>
      </dgm:t>
    </dgm:pt>
    <dgm:pt modelId="{29A5A8B1-BDCD-460F-BEFF-1299B9BF3CED}" type="sibTrans" cxnId="{B7DF7CB6-2F78-46CB-A714-EE7E319E3D75}">
      <dgm:prSet/>
      <dgm:spPr/>
      <dgm:t>
        <a:bodyPr/>
        <a:lstStyle/>
        <a:p>
          <a:endParaRPr lang="en-US"/>
        </a:p>
      </dgm:t>
    </dgm:pt>
    <dgm:pt modelId="{37022E1F-865E-4316-BA24-52405E4C4EEF}">
      <dgm:prSet/>
      <dgm:spPr/>
      <dgm:t>
        <a:bodyPr/>
        <a:lstStyle/>
        <a:p>
          <a:r>
            <a:rPr lang="en-US" dirty="0"/>
            <a:t>Canon 3D(5) – </a:t>
          </a:r>
        </a:p>
      </dgm:t>
    </dgm:pt>
    <dgm:pt modelId="{B46A528C-6442-4CF9-8EF6-6E36F647891D}" type="parTrans" cxnId="{F7365D67-2759-4BA5-9508-012F5C4737DA}">
      <dgm:prSet/>
      <dgm:spPr/>
      <dgm:t>
        <a:bodyPr/>
        <a:lstStyle/>
        <a:p>
          <a:endParaRPr lang="en-US"/>
        </a:p>
      </dgm:t>
    </dgm:pt>
    <dgm:pt modelId="{AF093DF4-9A77-4AD9-AC91-6E4A3BF7AC45}" type="sibTrans" cxnId="{F7365D67-2759-4BA5-9508-012F5C4737DA}">
      <dgm:prSet/>
      <dgm:spPr/>
      <dgm:t>
        <a:bodyPr/>
        <a:lstStyle/>
        <a:p>
          <a:endParaRPr lang="en-US"/>
        </a:p>
      </dgm:t>
    </dgm:pt>
    <dgm:pt modelId="{C6823740-EF74-4762-B931-5787478BFC67}">
      <dgm:prSet/>
      <dgm:spPr/>
      <dgm:t>
        <a:bodyPr/>
        <a:lstStyle/>
        <a:p>
          <a:pPr>
            <a:buFontTx/>
            <a:buNone/>
          </a:pPr>
          <a:r>
            <a:rPr lang="en-US" dirty="0"/>
            <a:t>“A judge shall not retaliate, directly or indirectly, against a person known* or suspected to have assisted or cooperated with an investigation of a judge or a lawyer.” </a:t>
          </a:r>
        </a:p>
      </dgm:t>
    </dgm:pt>
    <dgm:pt modelId="{88B13762-7528-415D-AAE3-D835BCC32AF1}" type="parTrans" cxnId="{DCCB4BE9-C506-4B06-AF8E-41EA32CE4919}">
      <dgm:prSet/>
      <dgm:spPr/>
      <dgm:t>
        <a:bodyPr/>
        <a:lstStyle/>
        <a:p>
          <a:endParaRPr lang="en-US"/>
        </a:p>
      </dgm:t>
    </dgm:pt>
    <dgm:pt modelId="{C37807D1-4CFA-4EFF-8659-84ED87F4E29F}" type="sibTrans" cxnId="{DCCB4BE9-C506-4B06-AF8E-41EA32CE4919}">
      <dgm:prSet/>
      <dgm:spPr/>
      <dgm:t>
        <a:bodyPr/>
        <a:lstStyle/>
        <a:p>
          <a:endParaRPr lang="en-US"/>
        </a:p>
      </dgm:t>
    </dgm:pt>
    <dgm:pt modelId="{66982AB3-A7C6-4295-92AF-053EFA09DF36}" type="pres">
      <dgm:prSet presAssocID="{68CFAE9F-DA7B-4ADE-BCC3-47CD2A5E679A}" presName="linear" presStyleCnt="0">
        <dgm:presLayoutVars>
          <dgm:animLvl val="lvl"/>
          <dgm:resizeHandles val="exact"/>
        </dgm:presLayoutVars>
      </dgm:prSet>
      <dgm:spPr/>
    </dgm:pt>
    <dgm:pt modelId="{B6C5AE1E-7109-4F7A-A694-C1231B73FE7C}" type="pres">
      <dgm:prSet presAssocID="{FEEE6833-9412-42C0-8B0C-F98A6F97B3FF}" presName="parentText" presStyleLbl="node1" presStyleIdx="0" presStyleCnt="4">
        <dgm:presLayoutVars>
          <dgm:chMax val="0"/>
          <dgm:bulletEnabled val="1"/>
        </dgm:presLayoutVars>
      </dgm:prSet>
      <dgm:spPr/>
    </dgm:pt>
    <dgm:pt modelId="{5C0D0C3D-0EB2-4C1A-ABB8-53B4EAEAD065}" type="pres">
      <dgm:prSet presAssocID="{FEEE6833-9412-42C0-8B0C-F98A6F97B3FF}" presName="childText" presStyleLbl="revTx" presStyleIdx="0" presStyleCnt="4">
        <dgm:presLayoutVars>
          <dgm:bulletEnabled val="1"/>
        </dgm:presLayoutVars>
      </dgm:prSet>
      <dgm:spPr/>
    </dgm:pt>
    <dgm:pt modelId="{24CF47B7-3283-40CA-8430-687852DF13A5}" type="pres">
      <dgm:prSet presAssocID="{2A056401-BF49-4E34-895B-30D85E46AE10}" presName="parentText" presStyleLbl="node1" presStyleIdx="1" presStyleCnt="4">
        <dgm:presLayoutVars>
          <dgm:chMax val="0"/>
          <dgm:bulletEnabled val="1"/>
        </dgm:presLayoutVars>
      </dgm:prSet>
      <dgm:spPr/>
    </dgm:pt>
    <dgm:pt modelId="{D82B5A5F-FE1F-402A-A821-A3715DBEF266}" type="pres">
      <dgm:prSet presAssocID="{2A056401-BF49-4E34-895B-30D85E46AE10}" presName="childText" presStyleLbl="revTx" presStyleIdx="1" presStyleCnt="4">
        <dgm:presLayoutVars>
          <dgm:bulletEnabled val="1"/>
        </dgm:presLayoutVars>
      </dgm:prSet>
      <dgm:spPr/>
    </dgm:pt>
    <dgm:pt modelId="{97C43977-F80E-47E1-83AB-8B286CC9F1D7}" type="pres">
      <dgm:prSet presAssocID="{4FFD05D7-3816-4DD9-BF63-85B59A233405}" presName="parentText" presStyleLbl="node1" presStyleIdx="2" presStyleCnt="4">
        <dgm:presLayoutVars>
          <dgm:chMax val="0"/>
          <dgm:bulletEnabled val="1"/>
        </dgm:presLayoutVars>
      </dgm:prSet>
      <dgm:spPr/>
    </dgm:pt>
    <dgm:pt modelId="{28F97580-BA55-418F-88D1-77A86B5BC911}" type="pres">
      <dgm:prSet presAssocID="{4FFD05D7-3816-4DD9-BF63-85B59A233405}" presName="childText" presStyleLbl="revTx" presStyleIdx="2" presStyleCnt="4">
        <dgm:presLayoutVars>
          <dgm:bulletEnabled val="1"/>
        </dgm:presLayoutVars>
      </dgm:prSet>
      <dgm:spPr/>
    </dgm:pt>
    <dgm:pt modelId="{B5230368-D64C-4B96-9AF7-A14C29966FB9}" type="pres">
      <dgm:prSet presAssocID="{37022E1F-865E-4316-BA24-52405E4C4EEF}" presName="parentText" presStyleLbl="node1" presStyleIdx="3" presStyleCnt="4">
        <dgm:presLayoutVars>
          <dgm:chMax val="0"/>
          <dgm:bulletEnabled val="1"/>
        </dgm:presLayoutVars>
      </dgm:prSet>
      <dgm:spPr/>
    </dgm:pt>
    <dgm:pt modelId="{A1E4F13D-261B-4B85-8202-795D3ED21724}" type="pres">
      <dgm:prSet presAssocID="{37022E1F-865E-4316-BA24-52405E4C4EEF}" presName="childText" presStyleLbl="revTx" presStyleIdx="3" presStyleCnt="4">
        <dgm:presLayoutVars>
          <dgm:bulletEnabled val="1"/>
        </dgm:presLayoutVars>
      </dgm:prSet>
      <dgm:spPr/>
    </dgm:pt>
  </dgm:ptLst>
  <dgm:cxnLst>
    <dgm:cxn modelId="{CAEC5016-B176-4AD6-8A7B-BA9BD4614846}" srcId="{68CFAE9F-DA7B-4ADE-BCC3-47CD2A5E679A}" destId="{4FFD05D7-3816-4DD9-BF63-85B59A233405}" srcOrd="2" destOrd="0" parTransId="{E27643EF-B885-4FAC-99FC-DE775ED5C711}" sibTransId="{08F376BA-ADB8-4144-B37A-2E6113D56B9A}"/>
    <dgm:cxn modelId="{C1572B2F-3739-47ED-A77C-1EBA4B86B55E}" type="presOf" srcId="{68CFAE9F-DA7B-4ADE-BCC3-47CD2A5E679A}" destId="{66982AB3-A7C6-4295-92AF-053EFA09DF36}" srcOrd="0" destOrd="0" presId="urn:microsoft.com/office/officeart/2005/8/layout/vList2"/>
    <dgm:cxn modelId="{F7365D67-2759-4BA5-9508-012F5C4737DA}" srcId="{68CFAE9F-DA7B-4ADE-BCC3-47CD2A5E679A}" destId="{37022E1F-865E-4316-BA24-52405E4C4EEF}" srcOrd="3" destOrd="0" parTransId="{B46A528C-6442-4CF9-8EF6-6E36F647891D}" sibTransId="{AF093DF4-9A77-4AD9-AC91-6E4A3BF7AC45}"/>
    <dgm:cxn modelId="{F4EA4269-F9CE-46B6-B89E-D9622CF28D2E}" srcId="{68CFAE9F-DA7B-4ADE-BCC3-47CD2A5E679A}" destId="{2A056401-BF49-4E34-895B-30D85E46AE10}" srcOrd="1" destOrd="0" parTransId="{6A060817-6C49-4144-96A9-4DDB426EC904}" sibTransId="{7BD0A647-5197-4775-9595-0673FC49B110}"/>
    <dgm:cxn modelId="{E98C1A4E-E2D3-4D70-AF4F-B2B489A4294B}" type="presOf" srcId="{2A056401-BF49-4E34-895B-30D85E46AE10}" destId="{24CF47B7-3283-40CA-8430-687852DF13A5}" srcOrd="0" destOrd="0" presId="urn:microsoft.com/office/officeart/2005/8/layout/vList2"/>
    <dgm:cxn modelId="{5D42EE4E-DB30-4F9D-B672-ABEA7015EB28}" type="presOf" srcId="{37022E1F-865E-4316-BA24-52405E4C4EEF}" destId="{B5230368-D64C-4B96-9AF7-A14C29966FB9}" srcOrd="0" destOrd="0" presId="urn:microsoft.com/office/officeart/2005/8/layout/vList2"/>
    <dgm:cxn modelId="{6EE48D74-6F91-4460-9B83-212CF452A6B6}" srcId="{68CFAE9F-DA7B-4ADE-BCC3-47CD2A5E679A}" destId="{FEEE6833-9412-42C0-8B0C-F98A6F97B3FF}" srcOrd="0" destOrd="0" parTransId="{6892E6AA-8981-48D3-9EA2-FF116B67BCD9}" sibTransId="{8B264A2B-9921-4346-9B2D-AF577F7EA589}"/>
    <dgm:cxn modelId="{01EC565A-C7DF-4D58-97B9-77305E34771A}" type="presOf" srcId="{62EA5962-638C-4C43-B15D-B8B151A5B573}" destId="{D82B5A5F-FE1F-402A-A821-A3715DBEF266}" srcOrd="0" destOrd="0" presId="urn:microsoft.com/office/officeart/2005/8/layout/vList2"/>
    <dgm:cxn modelId="{8B24BA7B-5D36-4FE5-8BBC-257F44D3A8D5}" srcId="{2A056401-BF49-4E34-895B-30D85E46AE10}" destId="{62EA5962-638C-4C43-B15D-B8B151A5B573}" srcOrd="0" destOrd="0" parTransId="{9F8EFC08-CBC0-4E0F-B5AA-458ACC9F7EA6}" sibTransId="{ABF26505-E6E1-485E-B355-A99AE8FB1B30}"/>
    <dgm:cxn modelId="{24055191-AFC8-48B4-8593-A43FB4B17BD0}" srcId="{FEEE6833-9412-42C0-8B0C-F98A6F97B3FF}" destId="{A728C9C8-FF8F-479A-A41C-B4EF19174DEF}" srcOrd="0" destOrd="0" parTransId="{2B47029E-F40F-4174-A0F7-95661ECA3358}" sibTransId="{6C749C92-D5A6-4197-88BB-7298142E4460}"/>
    <dgm:cxn modelId="{9A3FFA97-C066-4288-9692-BA58C435E2E5}" type="presOf" srcId="{FEEE6833-9412-42C0-8B0C-F98A6F97B3FF}" destId="{B6C5AE1E-7109-4F7A-A694-C1231B73FE7C}" srcOrd="0" destOrd="0" presId="urn:microsoft.com/office/officeart/2005/8/layout/vList2"/>
    <dgm:cxn modelId="{B9B9A1AB-E444-442C-B542-39A7D770E391}" type="presOf" srcId="{C6823740-EF74-4762-B931-5787478BFC67}" destId="{A1E4F13D-261B-4B85-8202-795D3ED21724}" srcOrd="0" destOrd="0" presId="urn:microsoft.com/office/officeart/2005/8/layout/vList2"/>
    <dgm:cxn modelId="{B7DF7CB6-2F78-46CB-A714-EE7E319E3D75}" srcId="{4FFD05D7-3816-4DD9-BF63-85B59A233405}" destId="{9109E7F3-057C-462C-84D1-0B13D561D41C}" srcOrd="0" destOrd="0" parTransId="{BEFF347D-838C-4A99-A3A2-F3E1DD5B7F62}" sibTransId="{29A5A8B1-BDCD-460F-BEFF-1299B9BF3CED}"/>
    <dgm:cxn modelId="{1E9EA9E3-7CEB-4765-94C4-638320F17766}" type="presOf" srcId="{A728C9C8-FF8F-479A-A41C-B4EF19174DEF}" destId="{5C0D0C3D-0EB2-4C1A-ABB8-53B4EAEAD065}" srcOrd="0" destOrd="0" presId="urn:microsoft.com/office/officeart/2005/8/layout/vList2"/>
    <dgm:cxn modelId="{DCCB4BE9-C506-4B06-AF8E-41EA32CE4919}" srcId="{37022E1F-865E-4316-BA24-52405E4C4EEF}" destId="{C6823740-EF74-4762-B931-5787478BFC67}" srcOrd="0" destOrd="0" parTransId="{88B13762-7528-415D-AAE3-D835BCC32AF1}" sibTransId="{C37807D1-4CFA-4EFF-8659-84ED87F4E29F}"/>
    <dgm:cxn modelId="{296663F8-76A9-4733-8DAA-662D0A09633F}" type="presOf" srcId="{9109E7F3-057C-462C-84D1-0B13D561D41C}" destId="{28F97580-BA55-418F-88D1-77A86B5BC911}" srcOrd="0" destOrd="0" presId="urn:microsoft.com/office/officeart/2005/8/layout/vList2"/>
    <dgm:cxn modelId="{F6475AFB-C02D-4B8D-93FF-EF61B5AC2631}" type="presOf" srcId="{4FFD05D7-3816-4DD9-BF63-85B59A233405}" destId="{97C43977-F80E-47E1-83AB-8B286CC9F1D7}" srcOrd="0" destOrd="0" presId="urn:microsoft.com/office/officeart/2005/8/layout/vList2"/>
    <dgm:cxn modelId="{812219F5-8A3C-4314-BDFB-F41771A9F23F}" type="presParOf" srcId="{66982AB3-A7C6-4295-92AF-053EFA09DF36}" destId="{B6C5AE1E-7109-4F7A-A694-C1231B73FE7C}" srcOrd="0" destOrd="0" presId="urn:microsoft.com/office/officeart/2005/8/layout/vList2"/>
    <dgm:cxn modelId="{1B122B45-2F07-478A-B589-0B3FD4CE429A}" type="presParOf" srcId="{66982AB3-A7C6-4295-92AF-053EFA09DF36}" destId="{5C0D0C3D-0EB2-4C1A-ABB8-53B4EAEAD065}" srcOrd="1" destOrd="0" presId="urn:microsoft.com/office/officeart/2005/8/layout/vList2"/>
    <dgm:cxn modelId="{EC53C457-B121-4DE1-8266-92C6A18569AD}" type="presParOf" srcId="{66982AB3-A7C6-4295-92AF-053EFA09DF36}" destId="{24CF47B7-3283-40CA-8430-687852DF13A5}" srcOrd="2" destOrd="0" presId="urn:microsoft.com/office/officeart/2005/8/layout/vList2"/>
    <dgm:cxn modelId="{CC7E0594-7EED-4897-A0C7-2C3264475521}" type="presParOf" srcId="{66982AB3-A7C6-4295-92AF-053EFA09DF36}" destId="{D82B5A5F-FE1F-402A-A821-A3715DBEF266}" srcOrd="3" destOrd="0" presId="urn:microsoft.com/office/officeart/2005/8/layout/vList2"/>
    <dgm:cxn modelId="{248EC7B0-844A-4B52-99DB-847370EDFF33}" type="presParOf" srcId="{66982AB3-A7C6-4295-92AF-053EFA09DF36}" destId="{97C43977-F80E-47E1-83AB-8B286CC9F1D7}" srcOrd="4" destOrd="0" presId="urn:microsoft.com/office/officeart/2005/8/layout/vList2"/>
    <dgm:cxn modelId="{88C44354-CA2E-49D8-B7CE-9BAA8CBA6634}" type="presParOf" srcId="{66982AB3-A7C6-4295-92AF-053EFA09DF36}" destId="{28F97580-BA55-418F-88D1-77A86B5BC911}" srcOrd="5" destOrd="0" presId="urn:microsoft.com/office/officeart/2005/8/layout/vList2"/>
    <dgm:cxn modelId="{94CA67C4-435B-4852-BEB3-18FB51D0DDB3}" type="presParOf" srcId="{66982AB3-A7C6-4295-92AF-053EFA09DF36}" destId="{B5230368-D64C-4B96-9AF7-A14C29966FB9}" srcOrd="6" destOrd="0" presId="urn:microsoft.com/office/officeart/2005/8/layout/vList2"/>
    <dgm:cxn modelId="{C686DBC1-AA88-4896-A5A9-190982FF58D3}" type="presParOf" srcId="{66982AB3-A7C6-4295-92AF-053EFA09DF36}" destId="{A1E4F13D-261B-4B85-8202-795D3ED2172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3DB79A-AB96-4E58-B897-97D4AE6CA19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9D7E4B4-CE17-4154-A3BA-5FFAE782AFD9}">
      <dgm:prSet/>
      <dgm:spPr/>
      <dgm:t>
        <a:bodyPr/>
        <a:lstStyle/>
        <a:p>
          <a:r>
            <a:rPr lang="en-US" dirty="0"/>
            <a:t>The Supreme Court has held that “[t]he ultimate standard for judicial conduct must be conduct which constantly reaffirms fitness for the high responsibility of judicial office.”</a:t>
          </a:r>
        </a:p>
      </dgm:t>
    </dgm:pt>
    <dgm:pt modelId="{B3B3B472-9195-43EF-AF23-B1038DFE1D27}" type="parTrans" cxnId="{CACDC434-5EFC-4D34-BA38-13D05C7C4697}">
      <dgm:prSet/>
      <dgm:spPr/>
      <dgm:t>
        <a:bodyPr/>
        <a:lstStyle/>
        <a:p>
          <a:endParaRPr lang="en-US"/>
        </a:p>
      </dgm:t>
    </dgm:pt>
    <dgm:pt modelId="{24F093F9-29A8-4F5A-ABBB-C0811E2CB267}" type="sibTrans" cxnId="{CACDC434-5EFC-4D34-BA38-13D05C7C4697}">
      <dgm:prSet/>
      <dgm:spPr/>
      <dgm:t>
        <a:bodyPr/>
        <a:lstStyle/>
        <a:p>
          <a:endParaRPr lang="en-US"/>
        </a:p>
      </dgm:t>
    </dgm:pt>
    <dgm:pt modelId="{CC30485C-BB98-431F-9106-CE62E584478C}">
      <dgm:prSet/>
      <dgm:spPr/>
      <dgm:t>
        <a:bodyPr/>
        <a:lstStyle/>
        <a:p>
          <a:r>
            <a:rPr lang="en-US" i="1" dirty="0"/>
            <a:t>Geiler v. Commission on Judicial Qualifications </a:t>
          </a:r>
          <a:r>
            <a:rPr lang="en-US" dirty="0"/>
            <a:t>(1973) 10 Cal. 3d 270, 281. </a:t>
          </a:r>
        </a:p>
      </dgm:t>
    </dgm:pt>
    <dgm:pt modelId="{DDF6BA63-236F-4339-918E-6FFBD58E073A}" type="parTrans" cxnId="{F16A8D95-DE61-43E1-8623-C930D9FD0B32}">
      <dgm:prSet/>
      <dgm:spPr/>
      <dgm:t>
        <a:bodyPr/>
        <a:lstStyle/>
        <a:p>
          <a:endParaRPr lang="en-US"/>
        </a:p>
      </dgm:t>
    </dgm:pt>
    <dgm:pt modelId="{A0EDFABC-05C4-48F0-82B9-ADC34F265327}" type="sibTrans" cxnId="{F16A8D95-DE61-43E1-8623-C930D9FD0B32}">
      <dgm:prSet/>
      <dgm:spPr/>
      <dgm:t>
        <a:bodyPr/>
        <a:lstStyle/>
        <a:p>
          <a:endParaRPr lang="en-US"/>
        </a:p>
      </dgm:t>
    </dgm:pt>
    <dgm:pt modelId="{25E7903E-B76F-4817-B07C-B9651B25AB05}" type="pres">
      <dgm:prSet presAssocID="{1C3DB79A-AB96-4E58-B897-97D4AE6CA19E}" presName="vert0" presStyleCnt="0">
        <dgm:presLayoutVars>
          <dgm:dir/>
          <dgm:animOne val="branch"/>
          <dgm:animLvl val="lvl"/>
        </dgm:presLayoutVars>
      </dgm:prSet>
      <dgm:spPr/>
    </dgm:pt>
    <dgm:pt modelId="{E79813EA-0A79-4F34-BCDC-D09197210983}" type="pres">
      <dgm:prSet presAssocID="{19D7E4B4-CE17-4154-A3BA-5FFAE782AFD9}" presName="thickLine" presStyleLbl="alignNode1" presStyleIdx="0" presStyleCnt="2"/>
      <dgm:spPr/>
    </dgm:pt>
    <dgm:pt modelId="{3D3B96E3-5177-40C4-B669-A30008106F5C}" type="pres">
      <dgm:prSet presAssocID="{19D7E4B4-CE17-4154-A3BA-5FFAE782AFD9}" presName="horz1" presStyleCnt="0"/>
      <dgm:spPr/>
    </dgm:pt>
    <dgm:pt modelId="{F82E59B7-DAF5-4023-B973-758B5BB6BEAE}" type="pres">
      <dgm:prSet presAssocID="{19D7E4B4-CE17-4154-A3BA-5FFAE782AFD9}" presName="tx1" presStyleLbl="revTx" presStyleIdx="0" presStyleCnt="2"/>
      <dgm:spPr/>
    </dgm:pt>
    <dgm:pt modelId="{68B3AEFC-7160-4609-B4D8-A573D32E7B7D}" type="pres">
      <dgm:prSet presAssocID="{19D7E4B4-CE17-4154-A3BA-5FFAE782AFD9}" presName="vert1" presStyleCnt="0"/>
      <dgm:spPr/>
    </dgm:pt>
    <dgm:pt modelId="{2114393D-92A4-4034-B4B0-71623C70074A}" type="pres">
      <dgm:prSet presAssocID="{CC30485C-BB98-431F-9106-CE62E584478C}" presName="thickLine" presStyleLbl="alignNode1" presStyleIdx="1" presStyleCnt="2"/>
      <dgm:spPr/>
    </dgm:pt>
    <dgm:pt modelId="{4DE3502F-3FA9-4096-9FD5-3A30DFADE03F}" type="pres">
      <dgm:prSet presAssocID="{CC30485C-BB98-431F-9106-CE62E584478C}" presName="horz1" presStyleCnt="0"/>
      <dgm:spPr/>
    </dgm:pt>
    <dgm:pt modelId="{E776BE06-62E1-41BB-9FB3-CE3239AF2369}" type="pres">
      <dgm:prSet presAssocID="{CC30485C-BB98-431F-9106-CE62E584478C}" presName="tx1" presStyleLbl="revTx" presStyleIdx="1" presStyleCnt="2"/>
      <dgm:spPr/>
    </dgm:pt>
    <dgm:pt modelId="{9F6764F7-594C-4A0E-86BB-9E1179F86AD2}" type="pres">
      <dgm:prSet presAssocID="{CC30485C-BB98-431F-9106-CE62E584478C}" presName="vert1" presStyleCnt="0"/>
      <dgm:spPr/>
    </dgm:pt>
  </dgm:ptLst>
  <dgm:cxnLst>
    <dgm:cxn modelId="{105FBA09-4161-479B-A6AC-0D8F7090F2B2}" type="presOf" srcId="{19D7E4B4-CE17-4154-A3BA-5FFAE782AFD9}" destId="{F82E59B7-DAF5-4023-B973-758B5BB6BEAE}" srcOrd="0" destOrd="0" presId="urn:microsoft.com/office/officeart/2008/layout/LinedList"/>
    <dgm:cxn modelId="{CACDC434-5EFC-4D34-BA38-13D05C7C4697}" srcId="{1C3DB79A-AB96-4E58-B897-97D4AE6CA19E}" destId="{19D7E4B4-CE17-4154-A3BA-5FFAE782AFD9}" srcOrd="0" destOrd="0" parTransId="{B3B3B472-9195-43EF-AF23-B1038DFE1D27}" sibTransId="{24F093F9-29A8-4F5A-ABBB-C0811E2CB267}"/>
    <dgm:cxn modelId="{07E24639-3915-4719-B6B7-FACB08AB3105}" type="presOf" srcId="{1C3DB79A-AB96-4E58-B897-97D4AE6CA19E}" destId="{25E7903E-B76F-4817-B07C-B9651B25AB05}" srcOrd="0" destOrd="0" presId="urn:microsoft.com/office/officeart/2008/layout/LinedList"/>
    <dgm:cxn modelId="{77C28493-D872-40AF-9885-26F57A5D6EA2}" type="presOf" srcId="{CC30485C-BB98-431F-9106-CE62E584478C}" destId="{E776BE06-62E1-41BB-9FB3-CE3239AF2369}" srcOrd="0" destOrd="0" presId="urn:microsoft.com/office/officeart/2008/layout/LinedList"/>
    <dgm:cxn modelId="{F16A8D95-DE61-43E1-8623-C930D9FD0B32}" srcId="{1C3DB79A-AB96-4E58-B897-97D4AE6CA19E}" destId="{CC30485C-BB98-431F-9106-CE62E584478C}" srcOrd="1" destOrd="0" parTransId="{DDF6BA63-236F-4339-918E-6FFBD58E073A}" sibTransId="{A0EDFABC-05C4-48F0-82B9-ADC34F265327}"/>
    <dgm:cxn modelId="{75891257-717A-40D3-BD37-C7A6AD32FD58}" type="presParOf" srcId="{25E7903E-B76F-4817-B07C-B9651B25AB05}" destId="{E79813EA-0A79-4F34-BCDC-D09197210983}" srcOrd="0" destOrd="0" presId="urn:microsoft.com/office/officeart/2008/layout/LinedList"/>
    <dgm:cxn modelId="{7DB42D23-C4E1-4DB5-90AE-870841FB8011}" type="presParOf" srcId="{25E7903E-B76F-4817-B07C-B9651B25AB05}" destId="{3D3B96E3-5177-40C4-B669-A30008106F5C}" srcOrd="1" destOrd="0" presId="urn:microsoft.com/office/officeart/2008/layout/LinedList"/>
    <dgm:cxn modelId="{034F042F-458F-4A4E-8D04-9F65BDF181EB}" type="presParOf" srcId="{3D3B96E3-5177-40C4-B669-A30008106F5C}" destId="{F82E59B7-DAF5-4023-B973-758B5BB6BEAE}" srcOrd="0" destOrd="0" presId="urn:microsoft.com/office/officeart/2008/layout/LinedList"/>
    <dgm:cxn modelId="{3081D4C5-5E16-42D2-977C-32BB280086F9}" type="presParOf" srcId="{3D3B96E3-5177-40C4-B669-A30008106F5C}" destId="{68B3AEFC-7160-4609-B4D8-A573D32E7B7D}" srcOrd="1" destOrd="0" presId="urn:microsoft.com/office/officeart/2008/layout/LinedList"/>
    <dgm:cxn modelId="{A0165065-1714-4B70-99C9-C8C0EA5C6A8E}" type="presParOf" srcId="{25E7903E-B76F-4817-B07C-B9651B25AB05}" destId="{2114393D-92A4-4034-B4B0-71623C70074A}" srcOrd="2" destOrd="0" presId="urn:microsoft.com/office/officeart/2008/layout/LinedList"/>
    <dgm:cxn modelId="{9A234DA9-1B72-4023-A8DB-A2E6B94D0F47}" type="presParOf" srcId="{25E7903E-B76F-4817-B07C-B9651B25AB05}" destId="{4DE3502F-3FA9-4096-9FD5-3A30DFADE03F}" srcOrd="3" destOrd="0" presId="urn:microsoft.com/office/officeart/2008/layout/LinedList"/>
    <dgm:cxn modelId="{C2CA81D5-0F24-409D-A93E-5D9F825110CB}" type="presParOf" srcId="{4DE3502F-3FA9-4096-9FD5-3A30DFADE03F}" destId="{E776BE06-62E1-41BB-9FB3-CE3239AF2369}" srcOrd="0" destOrd="0" presId="urn:microsoft.com/office/officeart/2008/layout/LinedList"/>
    <dgm:cxn modelId="{8C49A9F2-74A0-4AEE-8686-D4C19097A09B}" type="presParOf" srcId="{4DE3502F-3FA9-4096-9FD5-3A30DFADE03F}" destId="{9F6764F7-594C-4A0E-86BB-9E1179F86AD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49835B-A69A-4E03-BF9C-5BCA05C02DC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4D49047-511F-49BC-BB38-62ABAD1E1543}">
      <dgm:prSet/>
      <dgm:spPr/>
      <dgm:t>
        <a:bodyPr/>
        <a:lstStyle/>
        <a:p>
          <a:r>
            <a:rPr lang="en-US" dirty="0"/>
            <a:t>“Most often, the appropriate corrective action entails counseling the offending judge and putting mechanisms in place to ensure that there is no reoccurrence of the inappropriate conduct.” Cal. Judges Assn., Formal Ethics Opn. 64 (2009), p. 3. </a:t>
          </a:r>
        </a:p>
      </dgm:t>
    </dgm:pt>
    <dgm:pt modelId="{F2B5B8C3-B3DF-499F-8144-7AC4B32352E0}" type="parTrans" cxnId="{8FFD2A91-AA01-4C4C-927B-CA4F2C46B325}">
      <dgm:prSet/>
      <dgm:spPr/>
      <dgm:t>
        <a:bodyPr/>
        <a:lstStyle/>
        <a:p>
          <a:endParaRPr lang="en-US"/>
        </a:p>
      </dgm:t>
    </dgm:pt>
    <dgm:pt modelId="{7936485E-F08F-47B1-B3E9-2184886DAD51}" type="sibTrans" cxnId="{8FFD2A91-AA01-4C4C-927B-CA4F2C46B325}">
      <dgm:prSet/>
      <dgm:spPr/>
      <dgm:t>
        <a:bodyPr/>
        <a:lstStyle/>
        <a:p>
          <a:endParaRPr lang="en-US"/>
        </a:p>
      </dgm:t>
    </dgm:pt>
    <dgm:pt modelId="{A2DA6265-A9DD-4D33-9B82-BF1E0B6819E4}" type="pres">
      <dgm:prSet presAssocID="{A649835B-A69A-4E03-BF9C-5BCA05C02DC4}" presName="linear" presStyleCnt="0">
        <dgm:presLayoutVars>
          <dgm:animLvl val="lvl"/>
          <dgm:resizeHandles val="exact"/>
        </dgm:presLayoutVars>
      </dgm:prSet>
      <dgm:spPr/>
    </dgm:pt>
    <dgm:pt modelId="{11302AEB-07E9-43EC-8633-0A98418D40AD}" type="pres">
      <dgm:prSet presAssocID="{D4D49047-511F-49BC-BB38-62ABAD1E1543}" presName="parentText" presStyleLbl="node1" presStyleIdx="0" presStyleCnt="1">
        <dgm:presLayoutVars>
          <dgm:chMax val="0"/>
          <dgm:bulletEnabled val="1"/>
        </dgm:presLayoutVars>
      </dgm:prSet>
      <dgm:spPr/>
    </dgm:pt>
  </dgm:ptLst>
  <dgm:cxnLst>
    <dgm:cxn modelId="{5AD3773B-2BAA-4EAB-9DED-FC675B1A8105}" type="presOf" srcId="{D4D49047-511F-49BC-BB38-62ABAD1E1543}" destId="{11302AEB-07E9-43EC-8633-0A98418D40AD}" srcOrd="0" destOrd="0" presId="urn:microsoft.com/office/officeart/2005/8/layout/vList2"/>
    <dgm:cxn modelId="{15C11E8E-28E0-495D-A163-C54C43B0B976}" type="presOf" srcId="{A649835B-A69A-4E03-BF9C-5BCA05C02DC4}" destId="{A2DA6265-A9DD-4D33-9B82-BF1E0B6819E4}" srcOrd="0" destOrd="0" presId="urn:microsoft.com/office/officeart/2005/8/layout/vList2"/>
    <dgm:cxn modelId="{8FFD2A91-AA01-4C4C-927B-CA4F2C46B325}" srcId="{A649835B-A69A-4E03-BF9C-5BCA05C02DC4}" destId="{D4D49047-511F-49BC-BB38-62ABAD1E1543}" srcOrd="0" destOrd="0" parTransId="{F2B5B8C3-B3DF-499F-8144-7AC4B32352E0}" sibTransId="{7936485E-F08F-47B1-B3E9-2184886DAD51}"/>
    <dgm:cxn modelId="{C24ED98E-66E6-4730-8CF8-028BC3681932}" type="presParOf" srcId="{A2DA6265-A9DD-4D33-9B82-BF1E0B6819E4}" destId="{11302AEB-07E9-43EC-8633-0A98418D40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177D0F-9B27-49D4-8AFD-09550AE7853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D36E494-931A-4D0F-8E19-D799F523237B}">
      <dgm:prSet/>
      <dgm:spPr/>
      <dgm:t>
        <a:bodyPr/>
        <a:lstStyle/>
        <a:p>
          <a:r>
            <a:rPr lang="en-US" baseline="0" dirty="0"/>
            <a:t>Factors to consider are: </a:t>
          </a:r>
          <a:endParaRPr lang="en-US" dirty="0"/>
        </a:p>
      </dgm:t>
    </dgm:pt>
    <dgm:pt modelId="{E1535DB2-50A0-4AA0-A1F3-087853606B6E}" type="parTrans" cxnId="{1F4513BA-CCE2-4092-9CBF-3B3030372122}">
      <dgm:prSet/>
      <dgm:spPr/>
      <dgm:t>
        <a:bodyPr/>
        <a:lstStyle/>
        <a:p>
          <a:endParaRPr lang="en-US"/>
        </a:p>
      </dgm:t>
    </dgm:pt>
    <dgm:pt modelId="{5CD6A87C-55BA-49F4-9F2D-8F16B5EB6DE9}" type="sibTrans" cxnId="{1F4513BA-CCE2-4092-9CBF-3B3030372122}">
      <dgm:prSet/>
      <dgm:spPr/>
      <dgm:t>
        <a:bodyPr/>
        <a:lstStyle/>
        <a:p>
          <a:endParaRPr lang="en-US"/>
        </a:p>
      </dgm:t>
    </dgm:pt>
    <dgm:pt modelId="{7B9890C3-E9F2-43CC-8055-3426E3ADC3CF}">
      <dgm:prSet/>
      <dgm:spPr/>
      <dgm:t>
        <a:bodyPr/>
        <a:lstStyle/>
        <a:p>
          <a:r>
            <a:rPr lang="en-US" baseline="0" dirty="0"/>
            <a:t>The seriousness of the violation; </a:t>
          </a:r>
          <a:endParaRPr lang="en-US" dirty="0"/>
        </a:p>
      </dgm:t>
    </dgm:pt>
    <dgm:pt modelId="{19B5A6EF-71AC-4471-A623-A72CB9670C44}" type="parTrans" cxnId="{973AD90B-589E-4543-BD57-8C3BB4A208A6}">
      <dgm:prSet/>
      <dgm:spPr/>
      <dgm:t>
        <a:bodyPr/>
        <a:lstStyle/>
        <a:p>
          <a:endParaRPr lang="en-US"/>
        </a:p>
      </dgm:t>
    </dgm:pt>
    <dgm:pt modelId="{4105B89C-0B12-44DE-99B8-6D89D5A89C14}" type="sibTrans" cxnId="{973AD90B-589E-4543-BD57-8C3BB4A208A6}">
      <dgm:prSet/>
      <dgm:spPr/>
      <dgm:t>
        <a:bodyPr/>
        <a:lstStyle/>
        <a:p>
          <a:endParaRPr lang="en-US"/>
        </a:p>
      </dgm:t>
    </dgm:pt>
    <dgm:pt modelId="{B5CD1CD8-80DF-4360-A4BF-2C17C0ABC6D7}">
      <dgm:prSet/>
      <dgm:spPr/>
      <dgm:t>
        <a:bodyPr/>
        <a:lstStyle/>
        <a:p>
          <a:r>
            <a:rPr lang="en-US" baseline="0" dirty="0"/>
            <a:t>The pervasiveness of the conduct; </a:t>
          </a:r>
          <a:endParaRPr lang="en-US" dirty="0"/>
        </a:p>
      </dgm:t>
    </dgm:pt>
    <dgm:pt modelId="{6B9142AA-F584-44AA-BC88-87EF88E8566D}" type="parTrans" cxnId="{C2131144-9479-405F-8C79-2759F89F01D5}">
      <dgm:prSet/>
      <dgm:spPr/>
      <dgm:t>
        <a:bodyPr/>
        <a:lstStyle/>
        <a:p>
          <a:endParaRPr lang="en-US"/>
        </a:p>
      </dgm:t>
    </dgm:pt>
    <dgm:pt modelId="{C8BE1F96-F2A2-49F6-86FD-02744431B1EC}" type="sibTrans" cxnId="{C2131144-9479-405F-8C79-2759F89F01D5}">
      <dgm:prSet/>
      <dgm:spPr/>
      <dgm:t>
        <a:bodyPr/>
        <a:lstStyle/>
        <a:p>
          <a:endParaRPr lang="en-US"/>
        </a:p>
      </dgm:t>
    </dgm:pt>
    <dgm:pt modelId="{84DEE096-9B0D-48C4-AED2-FBE5A17B49AC}">
      <dgm:prSet/>
      <dgm:spPr/>
      <dgm:t>
        <a:bodyPr/>
        <a:lstStyle/>
        <a:p>
          <a:r>
            <a:rPr lang="en-US" baseline="0" dirty="0"/>
            <a:t>The judge’s amenability to correcting his/her behavior;</a:t>
          </a:r>
          <a:endParaRPr lang="en-US" dirty="0"/>
        </a:p>
      </dgm:t>
    </dgm:pt>
    <dgm:pt modelId="{8D0D7633-2701-4F55-B91E-D8BABFC2340F}" type="parTrans" cxnId="{9AD35869-7CB5-41AE-90B2-78A25A400232}">
      <dgm:prSet/>
      <dgm:spPr/>
      <dgm:t>
        <a:bodyPr/>
        <a:lstStyle/>
        <a:p>
          <a:endParaRPr lang="en-US"/>
        </a:p>
      </dgm:t>
    </dgm:pt>
    <dgm:pt modelId="{ACC4C452-4A33-4B13-99A0-BC77EE3324EE}" type="sibTrans" cxnId="{9AD35869-7CB5-41AE-90B2-78A25A400232}">
      <dgm:prSet/>
      <dgm:spPr/>
      <dgm:t>
        <a:bodyPr/>
        <a:lstStyle/>
        <a:p>
          <a:endParaRPr lang="en-US"/>
        </a:p>
      </dgm:t>
    </dgm:pt>
    <dgm:pt modelId="{7580C758-FBFA-4BDB-929B-B5035939765F}">
      <dgm:prSet/>
      <dgm:spPr/>
      <dgm:t>
        <a:bodyPr/>
        <a:lstStyle/>
        <a:p>
          <a:r>
            <a:rPr lang="en-US" baseline="0" dirty="0"/>
            <a:t>The likelihood of repeat violations and difficulty of discerning the likelihood of new violations (mistreatment of staff, for example); </a:t>
          </a:r>
          <a:endParaRPr lang="en-US" dirty="0"/>
        </a:p>
      </dgm:t>
    </dgm:pt>
    <dgm:pt modelId="{1E8DECD2-7770-49FB-BC5A-92A4575AB017}" type="parTrans" cxnId="{2E867EB9-DF0E-47CB-9921-6F11284B84B3}">
      <dgm:prSet/>
      <dgm:spPr/>
      <dgm:t>
        <a:bodyPr/>
        <a:lstStyle/>
        <a:p>
          <a:endParaRPr lang="en-US"/>
        </a:p>
      </dgm:t>
    </dgm:pt>
    <dgm:pt modelId="{2EA0C436-1690-48BB-999C-FEAEAE2F7DB2}" type="sibTrans" cxnId="{2E867EB9-DF0E-47CB-9921-6F11284B84B3}">
      <dgm:prSet/>
      <dgm:spPr/>
      <dgm:t>
        <a:bodyPr/>
        <a:lstStyle/>
        <a:p>
          <a:endParaRPr lang="en-US"/>
        </a:p>
      </dgm:t>
    </dgm:pt>
    <dgm:pt modelId="{8AB2848E-B635-410C-B722-9A8B11859304}">
      <dgm:prSet/>
      <dgm:spPr/>
      <dgm:t>
        <a:bodyPr/>
        <a:lstStyle/>
        <a:p>
          <a:r>
            <a:rPr lang="en-US" baseline="0" dirty="0"/>
            <a:t>A prior history of discipline. </a:t>
          </a:r>
          <a:endParaRPr lang="en-US" dirty="0"/>
        </a:p>
      </dgm:t>
    </dgm:pt>
    <dgm:pt modelId="{A606E0D7-D74F-4B3C-A633-7F9660FBF728}" type="parTrans" cxnId="{A27D19F9-E671-4318-8D96-8A069DC9F5D0}">
      <dgm:prSet/>
      <dgm:spPr/>
      <dgm:t>
        <a:bodyPr/>
        <a:lstStyle/>
        <a:p>
          <a:endParaRPr lang="en-US"/>
        </a:p>
      </dgm:t>
    </dgm:pt>
    <dgm:pt modelId="{FF2E93DA-D519-46D8-BD9B-4E1A29D36BB2}" type="sibTrans" cxnId="{A27D19F9-E671-4318-8D96-8A069DC9F5D0}">
      <dgm:prSet/>
      <dgm:spPr/>
      <dgm:t>
        <a:bodyPr/>
        <a:lstStyle/>
        <a:p>
          <a:endParaRPr lang="en-US"/>
        </a:p>
      </dgm:t>
    </dgm:pt>
    <dgm:pt modelId="{41E1259A-3E70-4E0D-BCE2-F2BD2E7AEDFA}">
      <dgm:prSet custT="1"/>
      <dgm:spPr/>
      <dgm:t>
        <a:bodyPr/>
        <a:lstStyle/>
        <a:p>
          <a:r>
            <a:rPr lang="en-US" sz="1800" baseline="0" dirty="0"/>
            <a:t>Cal. Judges Assn., Formal Ethics Opn. 64 (2009), p. 4.</a:t>
          </a:r>
          <a:endParaRPr lang="en-US" sz="1800" dirty="0"/>
        </a:p>
      </dgm:t>
    </dgm:pt>
    <dgm:pt modelId="{94F13019-A85B-45EB-9CFF-8C3192093D21}" type="parTrans" cxnId="{EEFF9277-00A0-4924-8841-8D1CE3C088D3}">
      <dgm:prSet/>
      <dgm:spPr/>
      <dgm:t>
        <a:bodyPr/>
        <a:lstStyle/>
        <a:p>
          <a:endParaRPr lang="en-US"/>
        </a:p>
      </dgm:t>
    </dgm:pt>
    <dgm:pt modelId="{4ABD8AF5-6096-4098-B7A0-41F0096CAFBE}" type="sibTrans" cxnId="{EEFF9277-00A0-4924-8841-8D1CE3C088D3}">
      <dgm:prSet/>
      <dgm:spPr/>
      <dgm:t>
        <a:bodyPr/>
        <a:lstStyle/>
        <a:p>
          <a:endParaRPr lang="en-US"/>
        </a:p>
      </dgm:t>
    </dgm:pt>
    <dgm:pt modelId="{565A8BBD-F337-496D-996E-DFB4E4ABFBAA}" type="pres">
      <dgm:prSet presAssocID="{A0177D0F-9B27-49D4-8AFD-09550AE7853E}" presName="linear" presStyleCnt="0">
        <dgm:presLayoutVars>
          <dgm:animLvl val="lvl"/>
          <dgm:resizeHandles val="exact"/>
        </dgm:presLayoutVars>
      </dgm:prSet>
      <dgm:spPr/>
    </dgm:pt>
    <dgm:pt modelId="{7A2C2999-45AB-4E02-AB05-41B2ABD28089}" type="pres">
      <dgm:prSet presAssocID="{2D36E494-931A-4D0F-8E19-D799F523237B}" presName="parentText" presStyleLbl="node1" presStyleIdx="0" presStyleCnt="2">
        <dgm:presLayoutVars>
          <dgm:chMax val="0"/>
          <dgm:bulletEnabled val="1"/>
        </dgm:presLayoutVars>
      </dgm:prSet>
      <dgm:spPr/>
    </dgm:pt>
    <dgm:pt modelId="{D573D36C-D5B5-44BD-BCC2-CD68C70FC8F7}" type="pres">
      <dgm:prSet presAssocID="{2D36E494-931A-4D0F-8E19-D799F523237B}" presName="childText" presStyleLbl="revTx" presStyleIdx="0" presStyleCnt="1">
        <dgm:presLayoutVars>
          <dgm:bulletEnabled val="1"/>
        </dgm:presLayoutVars>
      </dgm:prSet>
      <dgm:spPr/>
    </dgm:pt>
    <dgm:pt modelId="{9C863FF7-865F-46D8-A268-F7D53B5F2AB1}" type="pres">
      <dgm:prSet presAssocID="{41E1259A-3E70-4E0D-BCE2-F2BD2E7AEDFA}" presName="parentText" presStyleLbl="node1" presStyleIdx="1" presStyleCnt="2">
        <dgm:presLayoutVars>
          <dgm:chMax val="0"/>
          <dgm:bulletEnabled val="1"/>
        </dgm:presLayoutVars>
      </dgm:prSet>
      <dgm:spPr/>
    </dgm:pt>
  </dgm:ptLst>
  <dgm:cxnLst>
    <dgm:cxn modelId="{973AD90B-589E-4543-BD57-8C3BB4A208A6}" srcId="{2D36E494-931A-4D0F-8E19-D799F523237B}" destId="{7B9890C3-E9F2-43CC-8055-3426E3ADC3CF}" srcOrd="0" destOrd="0" parTransId="{19B5A6EF-71AC-4471-A623-A72CB9670C44}" sibTransId="{4105B89C-0B12-44DE-99B8-6D89D5A89C14}"/>
    <dgm:cxn modelId="{6CDD2E23-C4F1-4257-8A75-6228A539D691}" type="presOf" srcId="{7580C758-FBFA-4BDB-929B-B5035939765F}" destId="{D573D36C-D5B5-44BD-BCC2-CD68C70FC8F7}" srcOrd="0" destOrd="3" presId="urn:microsoft.com/office/officeart/2005/8/layout/vList2"/>
    <dgm:cxn modelId="{3A420D24-D31B-490A-866D-638CA31FA744}" type="presOf" srcId="{84DEE096-9B0D-48C4-AED2-FBE5A17B49AC}" destId="{D573D36C-D5B5-44BD-BCC2-CD68C70FC8F7}" srcOrd="0" destOrd="2" presId="urn:microsoft.com/office/officeart/2005/8/layout/vList2"/>
    <dgm:cxn modelId="{68F6B824-7AE7-47FB-840F-A04E342375E3}" type="presOf" srcId="{2D36E494-931A-4D0F-8E19-D799F523237B}" destId="{7A2C2999-45AB-4E02-AB05-41B2ABD28089}" srcOrd="0" destOrd="0" presId="urn:microsoft.com/office/officeart/2005/8/layout/vList2"/>
    <dgm:cxn modelId="{76F8472E-F33B-46B3-802A-C494A677A428}" type="presOf" srcId="{B5CD1CD8-80DF-4360-A4BF-2C17C0ABC6D7}" destId="{D573D36C-D5B5-44BD-BCC2-CD68C70FC8F7}" srcOrd="0" destOrd="1" presId="urn:microsoft.com/office/officeart/2005/8/layout/vList2"/>
    <dgm:cxn modelId="{85D3E15E-9694-42F1-AD80-F33A2A762B2B}" type="presOf" srcId="{A0177D0F-9B27-49D4-8AFD-09550AE7853E}" destId="{565A8BBD-F337-496D-996E-DFB4E4ABFBAA}" srcOrd="0" destOrd="0" presId="urn:microsoft.com/office/officeart/2005/8/layout/vList2"/>
    <dgm:cxn modelId="{C2131144-9479-405F-8C79-2759F89F01D5}" srcId="{2D36E494-931A-4D0F-8E19-D799F523237B}" destId="{B5CD1CD8-80DF-4360-A4BF-2C17C0ABC6D7}" srcOrd="1" destOrd="0" parTransId="{6B9142AA-F584-44AA-BC88-87EF88E8566D}" sibTransId="{C8BE1F96-F2A2-49F6-86FD-02744431B1EC}"/>
    <dgm:cxn modelId="{9AD35869-7CB5-41AE-90B2-78A25A400232}" srcId="{2D36E494-931A-4D0F-8E19-D799F523237B}" destId="{84DEE096-9B0D-48C4-AED2-FBE5A17B49AC}" srcOrd="2" destOrd="0" parTransId="{8D0D7633-2701-4F55-B91E-D8BABFC2340F}" sibTransId="{ACC4C452-4A33-4B13-99A0-BC77EE3324EE}"/>
    <dgm:cxn modelId="{EEFF9277-00A0-4924-8841-8D1CE3C088D3}" srcId="{A0177D0F-9B27-49D4-8AFD-09550AE7853E}" destId="{41E1259A-3E70-4E0D-BCE2-F2BD2E7AEDFA}" srcOrd="1" destOrd="0" parTransId="{94F13019-A85B-45EB-9CFF-8C3192093D21}" sibTransId="{4ABD8AF5-6096-4098-B7A0-41F0096CAFBE}"/>
    <dgm:cxn modelId="{3BD43097-60D0-419C-95FF-4605A44F51E0}" type="presOf" srcId="{7B9890C3-E9F2-43CC-8055-3426E3ADC3CF}" destId="{D573D36C-D5B5-44BD-BCC2-CD68C70FC8F7}" srcOrd="0" destOrd="0" presId="urn:microsoft.com/office/officeart/2005/8/layout/vList2"/>
    <dgm:cxn modelId="{2E867EB9-DF0E-47CB-9921-6F11284B84B3}" srcId="{2D36E494-931A-4D0F-8E19-D799F523237B}" destId="{7580C758-FBFA-4BDB-929B-B5035939765F}" srcOrd="3" destOrd="0" parTransId="{1E8DECD2-7770-49FB-BC5A-92A4575AB017}" sibTransId="{2EA0C436-1690-48BB-999C-FEAEAE2F7DB2}"/>
    <dgm:cxn modelId="{1F4513BA-CCE2-4092-9CBF-3B3030372122}" srcId="{A0177D0F-9B27-49D4-8AFD-09550AE7853E}" destId="{2D36E494-931A-4D0F-8E19-D799F523237B}" srcOrd="0" destOrd="0" parTransId="{E1535DB2-50A0-4AA0-A1F3-087853606B6E}" sibTransId="{5CD6A87C-55BA-49F4-9F2D-8F16B5EB6DE9}"/>
    <dgm:cxn modelId="{A27D19F9-E671-4318-8D96-8A069DC9F5D0}" srcId="{2D36E494-931A-4D0F-8E19-D799F523237B}" destId="{8AB2848E-B635-410C-B722-9A8B11859304}" srcOrd="4" destOrd="0" parTransId="{A606E0D7-D74F-4B3C-A633-7F9660FBF728}" sibTransId="{FF2E93DA-D519-46D8-BD9B-4E1A29D36BB2}"/>
    <dgm:cxn modelId="{90F730F9-D182-4FC5-80B0-57E077CA888D}" type="presOf" srcId="{8AB2848E-B635-410C-B722-9A8B11859304}" destId="{D573D36C-D5B5-44BD-BCC2-CD68C70FC8F7}" srcOrd="0" destOrd="4" presId="urn:microsoft.com/office/officeart/2005/8/layout/vList2"/>
    <dgm:cxn modelId="{FEDBB0FD-CD7C-4E57-8201-F5EB92D1951E}" type="presOf" srcId="{41E1259A-3E70-4E0D-BCE2-F2BD2E7AEDFA}" destId="{9C863FF7-865F-46D8-A268-F7D53B5F2AB1}" srcOrd="0" destOrd="0" presId="urn:microsoft.com/office/officeart/2005/8/layout/vList2"/>
    <dgm:cxn modelId="{52F3FC78-7E72-48B0-94A1-3E32FEC6C2A2}" type="presParOf" srcId="{565A8BBD-F337-496D-996E-DFB4E4ABFBAA}" destId="{7A2C2999-45AB-4E02-AB05-41B2ABD28089}" srcOrd="0" destOrd="0" presId="urn:microsoft.com/office/officeart/2005/8/layout/vList2"/>
    <dgm:cxn modelId="{D19626B5-6AB8-44ED-BEC5-C627D0D781DB}" type="presParOf" srcId="{565A8BBD-F337-496D-996E-DFB4E4ABFBAA}" destId="{D573D36C-D5B5-44BD-BCC2-CD68C70FC8F7}" srcOrd="1" destOrd="0" presId="urn:microsoft.com/office/officeart/2005/8/layout/vList2"/>
    <dgm:cxn modelId="{EE80AAE2-7B63-4018-92A3-44558196AF8E}" type="presParOf" srcId="{565A8BBD-F337-496D-996E-DFB4E4ABFBAA}" destId="{9C863FF7-865F-46D8-A268-F7D53B5F2AB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B136D-0897-4551-8866-F3C35C4F4CD5}">
      <dsp:nvSpPr>
        <dsp:cNvPr id="0" name=""/>
        <dsp:cNvSpPr/>
      </dsp:nvSpPr>
      <dsp:spPr>
        <a:xfrm>
          <a:off x="826800" y="-60081"/>
          <a:ext cx="6941123" cy="4351338"/>
        </a:xfrm>
        <a:prstGeom prst="ellipse">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2060"/>
              </a:solidFill>
            </a:rPr>
            <a:t>Presiding Judge Judicial Oversight Obligations</a:t>
          </a:r>
        </a:p>
      </dsp:txBody>
      <dsp:txXfrm>
        <a:off x="3084401" y="157485"/>
        <a:ext cx="2425922" cy="652700"/>
      </dsp:txXfrm>
    </dsp:sp>
    <dsp:sp modelId="{3DB30EF7-B8BE-4D97-9A00-CF2FB20E4B72}">
      <dsp:nvSpPr>
        <dsp:cNvPr id="0" name=""/>
        <dsp:cNvSpPr/>
      </dsp:nvSpPr>
      <dsp:spPr>
        <a:xfrm>
          <a:off x="1312464" y="907591"/>
          <a:ext cx="5969796" cy="3503827"/>
        </a:xfrm>
        <a:prstGeom prst="ellipse">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rgbClr val="002060"/>
            </a:solidFill>
          </a:endParaRPr>
        </a:p>
        <a:p>
          <a:pPr marL="0" lvl="0" indent="0" algn="ctr" defTabSz="800100">
            <a:lnSpc>
              <a:spcPct val="90000"/>
            </a:lnSpc>
            <a:spcBef>
              <a:spcPct val="0"/>
            </a:spcBef>
            <a:spcAft>
              <a:spcPct val="35000"/>
            </a:spcAft>
            <a:buNone/>
          </a:pPr>
          <a:endParaRPr lang="en-US" sz="1800" kern="1200" dirty="0">
            <a:solidFill>
              <a:srgbClr val="002060"/>
            </a:solidFill>
          </a:endParaRPr>
        </a:p>
        <a:p>
          <a:pPr marL="0" lvl="0" indent="0" algn="ctr" defTabSz="800100">
            <a:lnSpc>
              <a:spcPct val="90000"/>
            </a:lnSpc>
            <a:spcBef>
              <a:spcPct val="0"/>
            </a:spcBef>
            <a:spcAft>
              <a:spcPct val="35000"/>
            </a:spcAft>
            <a:buNone/>
          </a:pPr>
          <a:r>
            <a:rPr lang="en-US" sz="1800" kern="1200" dirty="0">
              <a:solidFill>
                <a:srgbClr val="002060"/>
              </a:solidFill>
            </a:rPr>
            <a:t>Supervising &amp; Site Judges </a:t>
          </a:r>
        </a:p>
        <a:p>
          <a:pPr marL="0" lvl="0" indent="0" algn="ctr" defTabSz="800100">
            <a:lnSpc>
              <a:spcPct val="90000"/>
            </a:lnSpc>
            <a:spcBef>
              <a:spcPct val="0"/>
            </a:spcBef>
            <a:spcAft>
              <a:spcPct val="35000"/>
            </a:spcAft>
            <a:buNone/>
          </a:pPr>
          <a:r>
            <a:rPr lang="en-US" sz="1800" kern="1200" dirty="0">
              <a:solidFill>
                <a:srgbClr val="002060"/>
              </a:solidFill>
            </a:rPr>
            <a:t>Delegated Authority for Judicial Oversight</a:t>
          </a:r>
        </a:p>
      </dsp:txBody>
      <dsp:txXfrm>
        <a:off x="2906399" y="1126580"/>
        <a:ext cx="2781925" cy="656967"/>
      </dsp:txXfrm>
    </dsp:sp>
    <dsp:sp modelId="{D7A34231-8C90-4B51-8E49-6FEAFD601BE3}">
      <dsp:nvSpPr>
        <dsp:cNvPr id="0" name=""/>
        <dsp:cNvSpPr/>
      </dsp:nvSpPr>
      <dsp:spPr>
        <a:xfrm>
          <a:off x="2370372" y="2595855"/>
          <a:ext cx="3853980" cy="1595135"/>
        </a:xfrm>
        <a:prstGeom prst="ellipse">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rgbClr val="002060"/>
              </a:solidFill>
            </a:rPr>
            <a:t>All Judges Administrative Duties</a:t>
          </a:r>
        </a:p>
      </dsp:txBody>
      <dsp:txXfrm>
        <a:off x="2934774" y="2994639"/>
        <a:ext cx="2725175" cy="7975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65929-B1EC-4E75-ADA5-F4DBE5B94110}">
      <dsp:nvSpPr>
        <dsp:cNvPr id="0" name=""/>
        <dsp:cNvSpPr/>
      </dsp:nvSpPr>
      <dsp:spPr>
        <a:xfrm>
          <a:off x="0" y="1438"/>
          <a:ext cx="6359389" cy="0"/>
        </a:xfrm>
        <a:prstGeom prst="line">
          <a:avLst/>
        </a:prstGeom>
        <a:solidFill>
          <a:schemeClr val="dk2">
            <a:hueOff val="0"/>
            <a:satOff val="0"/>
            <a:lumOff val="0"/>
            <a:alphaOff val="0"/>
          </a:schemeClr>
        </a:solidFill>
        <a:ln w="1397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000C5-EBA4-4951-AB63-165AF5D299E8}">
      <dsp:nvSpPr>
        <dsp:cNvPr id="0" name=""/>
        <dsp:cNvSpPr/>
      </dsp:nvSpPr>
      <dsp:spPr>
        <a:xfrm>
          <a:off x="0" y="1438"/>
          <a:ext cx="6353178" cy="4224768"/>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 some situations one of these factors alone may warrant reporting the matter to the CJP; in others a combination of factors may lead to that conclusion. A single incident of egregious misconduct may require referral to the CJP, even where none of the other factors apply. On the other hand, conduct that would not normally warrant reporting to the CJP may need to be reported where the judge is unwilling or unable to correct his/her conduct. And, of course, if the nature of the conduct is such that CRC 10.603(c)(4)(A) requires the presiding judge to report it, the presiding judge has no discretion in the matter.” </a:t>
          </a:r>
        </a:p>
        <a:p>
          <a:pPr marL="0" lvl="0" indent="0" algn="l" defTabSz="889000">
            <a:lnSpc>
              <a:spcPct val="90000"/>
            </a:lnSpc>
            <a:spcBef>
              <a:spcPct val="0"/>
            </a:spcBef>
            <a:spcAft>
              <a:spcPct val="35000"/>
            </a:spcAft>
            <a:buNone/>
          </a:pPr>
          <a:r>
            <a:rPr lang="en-US" sz="1600" kern="1200" dirty="0"/>
            <a:t>Cal. Judges Assn., Formal Ethics Opn. 64 (2009), p. 4</a:t>
          </a:r>
        </a:p>
      </dsp:txBody>
      <dsp:txXfrm>
        <a:off x="0" y="1438"/>
        <a:ext cx="6353178" cy="4224768"/>
      </dsp:txXfrm>
    </dsp:sp>
    <dsp:sp modelId="{1EE53BA7-8D71-4460-A1DF-FD22C8CC3214}">
      <dsp:nvSpPr>
        <dsp:cNvPr id="0" name=""/>
        <dsp:cNvSpPr/>
      </dsp:nvSpPr>
      <dsp:spPr>
        <a:xfrm>
          <a:off x="0" y="4226207"/>
          <a:ext cx="6359389" cy="0"/>
        </a:xfrm>
        <a:prstGeom prst="line">
          <a:avLst/>
        </a:prstGeom>
        <a:solidFill>
          <a:schemeClr val="dk2">
            <a:hueOff val="0"/>
            <a:satOff val="0"/>
            <a:lumOff val="0"/>
            <a:alphaOff val="0"/>
          </a:schemeClr>
        </a:solidFill>
        <a:ln w="1397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C19B41-29A2-4F17-904D-D954DB8EF5D4}">
      <dsp:nvSpPr>
        <dsp:cNvPr id="0" name=""/>
        <dsp:cNvSpPr/>
      </dsp:nvSpPr>
      <dsp:spPr>
        <a:xfrm>
          <a:off x="0" y="4226207"/>
          <a:ext cx="6359389" cy="154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dirty="0"/>
            <a:t>.</a:t>
          </a:r>
        </a:p>
      </dsp:txBody>
      <dsp:txXfrm>
        <a:off x="0" y="4226207"/>
        <a:ext cx="6359389" cy="154963"/>
      </dsp:txXfrm>
    </dsp:sp>
    <dsp:sp modelId="{1CF1C3C6-D20B-430E-B7BC-66A8F77D7AA2}">
      <dsp:nvSpPr>
        <dsp:cNvPr id="0" name=""/>
        <dsp:cNvSpPr/>
      </dsp:nvSpPr>
      <dsp:spPr>
        <a:xfrm>
          <a:off x="0" y="4381171"/>
          <a:ext cx="6359389" cy="0"/>
        </a:xfrm>
        <a:prstGeom prst="line">
          <a:avLst/>
        </a:prstGeom>
        <a:solidFill>
          <a:schemeClr val="dk2">
            <a:hueOff val="0"/>
            <a:satOff val="0"/>
            <a:lumOff val="0"/>
            <a:alphaOff val="0"/>
          </a:schemeClr>
        </a:solidFill>
        <a:ln w="1397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4C65-E8A4-4CA2-B6AF-A250CEB07482}">
      <dsp:nvSpPr>
        <dsp:cNvPr id="0" name=""/>
        <dsp:cNvSpPr/>
      </dsp:nvSpPr>
      <dsp:spPr>
        <a:xfrm>
          <a:off x="0" y="4381171"/>
          <a:ext cx="6353178" cy="1045568"/>
        </a:xfrm>
        <a:prstGeom prst="rect">
          <a:avLst/>
        </a:prstGeom>
        <a:solidFill>
          <a:schemeClr val="accent3">
            <a:lumMod val="60000"/>
            <a:lumOff val="40000"/>
          </a:schemeClr>
        </a:solidFill>
        <a:ln>
          <a:solidFill>
            <a:schemeClr val="accent3">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dirty="0"/>
            <a:t>“</a:t>
          </a:r>
          <a:r>
            <a:rPr lang="en-US" sz="1400" kern="1200" dirty="0"/>
            <a:t>Accountability is essential to personal growth, as well as team growth. How can you improve if you’re never wrong? If you don’t admit a mistake and take responsibility for it, you’re bound to make the same one again.” — Pat Summitt</a:t>
          </a:r>
        </a:p>
      </dsp:txBody>
      <dsp:txXfrm>
        <a:off x="0" y="4381171"/>
        <a:ext cx="6353178" cy="1045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66C10-E214-4FB1-8E76-BDDD4FFC3419}">
      <dsp:nvSpPr>
        <dsp:cNvPr id="0" name=""/>
        <dsp:cNvSpPr/>
      </dsp:nvSpPr>
      <dsp:spPr>
        <a:xfrm>
          <a:off x="0" y="122817"/>
          <a:ext cx="5990135" cy="743535"/>
        </a:xfrm>
        <a:prstGeom prst="roundRect">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baseline="0" dirty="0"/>
            <a:t>Judges</a:t>
          </a:r>
          <a:r>
            <a:rPr lang="en-US" sz="3100" kern="1200" baseline="0" dirty="0"/>
            <a:t> </a:t>
          </a:r>
          <a:endParaRPr lang="en-US" sz="3100" kern="1200" dirty="0"/>
        </a:p>
      </dsp:txBody>
      <dsp:txXfrm>
        <a:off x="36296" y="159113"/>
        <a:ext cx="5917543" cy="670943"/>
      </dsp:txXfrm>
    </dsp:sp>
    <dsp:sp modelId="{7D90D8C2-77FF-4D4F-BD57-8EF71F987602}">
      <dsp:nvSpPr>
        <dsp:cNvPr id="0" name=""/>
        <dsp:cNvSpPr/>
      </dsp:nvSpPr>
      <dsp:spPr>
        <a:xfrm>
          <a:off x="0" y="866352"/>
          <a:ext cx="5990135" cy="141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dirty="0"/>
            <a:t>Only the Commission on Judicial Performance (CJP) is authorized to discipline judges. Cal. Const. Article VI, section 18.</a:t>
          </a:r>
          <a:endParaRPr lang="en-US" sz="2400" kern="1200" dirty="0"/>
        </a:p>
      </dsp:txBody>
      <dsp:txXfrm>
        <a:off x="0" y="866352"/>
        <a:ext cx="5990135" cy="1411739"/>
      </dsp:txXfrm>
    </dsp:sp>
    <dsp:sp modelId="{D0129728-CE49-4F97-A3B3-BAD37BC000F3}">
      <dsp:nvSpPr>
        <dsp:cNvPr id="0" name=""/>
        <dsp:cNvSpPr/>
      </dsp:nvSpPr>
      <dsp:spPr>
        <a:xfrm>
          <a:off x="0" y="2278092"/>
          <a:ext cx="5990135" cy="743535"/>
        </a:xfrm>
        <a:prstGeom prst="roundRect">
          <a:avLst/>
        </a:prstGeom>
        <a:solidFill>
          <a:schemeClr val="accent5">
            <a:hueOff val="-19069156"/>
            <a:satOff val="5029"/>
            <a:lumOff val="254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baseline="0" dirty="0"/>
            <a:t>Commissioners</a:t>
          </a:r>
          <a:endParaRPr lang="en-US" sz="3100" kern="1200" dirty="0"/>
        </a:p>
      </dsp:txBody>
      <dsp:txXfrm>
        <a:off x="36296" y="2314388"/>
        <a:ext cx="5917543" cy="670943"/>
      </dsp:txXfrm>
    </dsp:sp>
    <dsp:sp modelId="{52B1D875-CAAF-47C2-824F-4DBED087CD70}">
      <dsp:nvSpPr>
        <dsp:cNvPr id="0" name=""/>
        <dsp:cNvSpPr/>
      </dsp:nvSpPr>
      <dsp:spPr>
        <a:xfrm>
          <a:off x="0" y="3021627"/>
          <a:ext cx="5990135" cy="211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dirty="0"/>
            <a:t>Presiding Judge has </a:t>
          </a:r>
          <a:r>
            <a:rPr lang="en-US" sz="2400" i="1" kern="1200" baseline="0" dirty="0"/>
            <a:t>primary</a:t>
          </a:r>
          <a:r>
            <a:rPr lang="en-US" sz="2400" kern="1200" baseline="0" dirty="0"/>
            <a:t> jurisdiction to discipline subordinate judicial officers but must report discipline to the Commission on Judicial Performance. Cal. Rules of Court, rule 10.703.</a:t>
          </a:r>
          <a:endParaRPr lang="en-US" sz="2400" kern="1200" dirty="0"/>
        </a:p>
      </dsp:txBody>
      <dsp:txXfrm>
        <a:off x="0" y="3021627"/>
        <a:ext cx="5990135" cy="2117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66C10-E214-4FB1-8E76-BDDD4FFC3419}">
      <dsp:nvSpPr>
        <dsp:cNvPr id="0" name=""/>
        <dsp:cNvSpPr/>
      </dsp:nvSpPr>
      <dsp:spPr>
        <a:xfrm>
          <a:off x="0" y="41906"/>
          <a:ext cx="5990135" cy="767520"/>
        </a:xfrm>
        <a:prstGeom prst="roundRect">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baseline="0" dirty="0"/>
            <a:t>Judges</a:t>
          </a:r>
          <a:r>
            <a:rPr lang="en-US" sz="3200" kern="1200" baseline="0" dirty="0"/>
            <a:t> </a:t>
          </a:r>
          <a:endParaRPr lang="en-US" sz="3200" kern="1200" dirty="0"/>
        </a:p>
      </dsp:txBody>
      <dsp:txXfrm>
        <a:off x="37467" y="79373"/>
        <a:ext cx="5915201" cy="692586"/>
      </dsp:txXfrm>
    </dsp:sp>
    <dsp:sp modelId="{7D90D8C2-77FF-4D4F-BD57-8EF71F987602}">
      <dsp:nvSpPr>
        <dsp:cNvPr id="0" name=""/>
        <dsp:cNvSpPr/>
      </dsp:nvSpPr>
      <dsp:spPr>
        <a:xfrm>
          <a:off x="0" y="809426"/>
          <a:ext cx="5990135"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help the Presiding Judge ascertain whether alleged misconduct triggers duty to report a judge to the CJP.</a:t>
          </a:r>
        </a:p>
      </dsp:txBody>
      <dsp:txXfrm>
        <a:off x="0" y="809426"/>
        <a:ext cx="5990135" cy="1457280"/>
      </dsp:txXfrm>
    </dsp:sp>
    <dsp:sp modelId="{D0129728-CE49-4F97-A3B3-BAD37BC000F3}">
      <dsp:nvSpPr>
        <dsp:cNvPr id="0" name=""/>
        <dsp:cNvSpPr/>
      </dsp:nvSpPr>
      <dsp:spPr>
        <a:xfrm>
          <a:off x="0" y="2266707"/>
          <a:ext cx="5990135" cy="767520"/>
        </a:xfrm>
        <a:prstGeom prst="roundRect">
          <a:avLst/>
        </a:prstGeom>
        <a:solidFill>
          <a:schemeClr val="accent5">
            <a:hueOff val="-19069156"/>
            <a:satOff val="5029"/>
            <a:lumOff val="254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baseline="0" dirty="0"/>
            <a:t>Commissioners</a:t>
          </a:r>
          <a:endParaRPr lang="en-US" sz="3200" kern="1200" dirty="0"/>
        </a:p>
      </dsp:txBody>
      <dsp:txXfrm>
        <a:off x="37467" y="2304174"/>
        <a:ext cx="5915201" cy="692586"/>
      </dsp:txXfrm>
    </dsp:sp>
    <dsp:sp modelId="{52B1D875-CAAF-47C2-824F-4DBED087CD70}">
      <dsp:nvSpPr>
        <dsp:cNvPr id="0" name=""/>
        <dsp:cNvSpPr/>
      </dsp:nvSpPr>
      <dsp:spPr>
        <a:xfrm>
          <a:off x="0" y="3034227"/>
          <a:ext cx="5990135" cy="218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investigate complaint and, in consultation with Presiding Judge, determine whether corrective/disciplinary action is warranted and, if so, what it should be.</a:t>
          </a:r>
        </a:p>
      </dsp:txBody>
      <dsp:txXfrm>
        <a:off x="0" y="3034227"/>
        <a:ext cx="5990135" cy="2185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1E7B0-37FB-451E-9472-E849FC5DFD0A}">
      <dsp:nvSpPr>
        <dsp:cNvPr id="0" name=""/>
        <dsp:cNvSpPr/>
      </dsp:nvSpPr>
      <dsp:spPr>
        <a:xfrm>
          <a:off x="0" y="98293"/>
          <a:ext cx="3080684" cy="1848410"/>
        </a:xfrm>
        <a:prstGeom prst="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Help judges perform successfully so that your division/district can run efficiently.</a:t>
          </a:r>
        </a:p>
      </dsp:txBody>
      <dsp:txXfrm>
        <a:off x="0" y="98293"/>
        <a:ext cx="3080684" cy="1848410"/>
      </dsp:txXfrm>
    </dsp:sp>
    <dsp:sp modelId="{F0F56A63-B030-457F-8F02-8E4A0DB509C2}">
      <dsp:nvSpPr>
        <dsp:cNvPr id="0" name=""/>
        <dsp:cNvSpPr/>
      </dsp:nvSpPr>
      <dsp:spPr>
        <a:xfrm>
          <a:off x="3388753" y="98293"/>
          <a:ext cx="3080684" cy="1848410"/>
        </a:xfrm>
        <a:prstGeom prst="rect">
          <a:avLst/>
        </a:prstGeom>
        <a:solidFill>
          <a:schemeClr val="accent5">
            <a:hueOff val="-4767289"/>
            <a:satOff val="1257"/>
            <a:lumOff val="63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Address issues promptly, constructively and discretely. </a:t>
          </a:r>
        </a:p>
      </dsp:txBody>
      <dsp:txXfrm>
        <a:off x="3388753" y="98293"/>
        <a:ext cx="3080684" cy="1848410"/>
      </dsp:txXfrm>
    </dsp:sp>
    <dsp:sp modelId="{51121CFB-0F0B-44A4-BDE0-DB928A1696F0}">
      <dsp:nvSpPr>
        <dsp:cNvPr id="0" name=""/>
        <dsp:cNvSpPr/>
      </dsp:nvSpPr>
      <dsp:spPr>
        <a:xfrm>
          <a:off x="6777506" y="98293"/>
          <a:ext cx="3080684" cy="1848410"/>
        </a:xfrm>
        <a:prstGeom prst="rect">
          <a:avLst/>
        </a:prstGeom>
        <a:solidFill>
          <a:schemeClr val="accent5">
            <a:hueOff val="-9534578"/>
            <a:satOff val="2515"/>
            <a:lumOff val="1275"/>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Use coaching/mentoring and persuasion to support your colleagues and to help correct their conduct.</a:t>
          </a:r>
        </a:p>
      </dsp:txBody>
      <dsp:txXfrm>
        <a:off x="6777506" y="98293"/>
        <a:ext cx="3080684" cy="1848410"/>
      </dsp:txXfrm>
    </dsp:sp>
    <dsp:sp modelId="{AA8A8F2F-B134-4FA4-84AF-176668DE5B9A}">
      <dsp:nvSpPr>
        <dsp:cNvPr id="0" name=""/>
        <dsp:cNvSpPr/>
      </dsp:nvSpPr>
      <dsp:spPr>
        <a:xfrm>
          <a:off x="1694376" y="2254773"/>
          <a:ext cx="3080684" cy="1848410"/>
        </a:xfrm>
        <a:prstGeom prst="rect">
          <a:avLst/>
        </a:prstGeom>
        <a:solidFill>
          <a:schemeClr val="accent5">
            <a:hueOff val="-14301867"/>
            <a:satOff val="3772"/>
            <a:lumOff val="1912"/>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Actively monitor the performance and the </a:t>
          </a:r>
          <a:r>
            <a:rPr lang="en-US" sz="2000" i="1" kern="1200" dirty="0"/>
            <a:t>well-being</a:t>
          </a:r>
          <a:r>
            <a:rPr lang="en-US" sz="2000" kern="1200" dirty="0"/>
            <a:t> of the judges in your charge </a:t>
          </a:r>
        </a:p>
      </dsp:txBody>
      <dsp:txXfrm>
        <a:off x="1694376" y="2254773"/>
        <a:ext cx="3080684" cy="1848410"/>
      </dsp:txXfrm>
    </dsp:sp>
    <dsp:sp modelId="{6B15BB91-8089-4293-918D-39CD3BE5F863}">
      <dsp:nvSpPr>
        <dsp:cNvPr id="0" name=""/>
        <dsp:cNvSpPr/>
      </dsp:nvSpPr>
      <dsp:spPr>
        <a:xfrm>
          <a:off x="5083129" y="2254773"/>
          <a:ext cx="3080684" cy="1848410"/>
        </a:xfrm>
        <a:prstGeom prst="rect">
          <a:avLst/>
        </a:prstGeom>
        <a:solidFill>
          <a:schemeClr val="accent5">
            <a:hueOff val="-19069156"/>
            <a:satOff val="5029"/>
            <a:lumOff val="254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Model good judicial behavior</a:t>
          </a:r>
        </a:p>
      </dsp:txBody>
      <dsp:txXfrm>
        <a:off x="5083129" y="2254773"/>
        <a:ext cx="3080684" cy="18484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60FA6-A305-4C56-866A-5B5292A63192}">
      <dsp:nvSpPr>
        <dsp:cNvPr id="0" name=""/>
        <dsp:cNvSpPr/>
      </dsp:nvSpPr>
      <dsp:spPr>
        <a:xfrm>
          <a:off x="2888" y="772286"/>
          <a:ext cx="2291259" cy="1374755"/>
        </a:xfrm>
        <a:prstGeom prst="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Ethical violations vs. legal error</a:t>
          </a:r>
        </a:p>
      </dsp:txBody>
      <dsp:txXfrm>
        <a:off x="2888" y="772286"/>
        <a:ext cx="2291259" cy="1374755"/>
      </dsp:txXfrm>
    </dsp:sp>
    <dsp:sp modelId="{0D9200C9-4DC9-4CC1-B23A-1E3BD9C6101B}">
      <dsp:nvSpPr>
        <dsp:cNvPr id="0" name=""/>
        <dsp:cNvSpPr/>
      </dsp:nvSpPr>
      <dsp:spPr>
        <a:xfrm>
          <a:off x="2523273" y="772286"/>
          <a:ext cx="2291259" cy="1374755"/>
        </a:xfrm>
        <a:prstGeom prst="rect">
          <a:avLst/>
        </a:prstGeom>
        <a:solidFill>
          <a:schemeClr val="accent5">
            <a:hueOff val="-2724165"/>
            <a:satOff val="718"/>
            <a:lumOff val="364"/>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Anonymous, oral, or emailed complaints</a:t>
          </a:r>
        </a:p>
      </dsp:txBody>
      <dsp:txXfrm>
        <a:off x="2523273" y="772286"/>
        <a:ext cx="2291259" cy="1374755"/>
      </dsp:txXfrm>
    </dsp:sp>
    <dsp:sp modelId="{0F38292C-DF7F-429F-87A2-8952C16405EC}">
      <dsp:nvSpPr>
        <dsp:cNvPr id="0" name=""/>
        <dsp:cNvSpPr/>
      </dsp:nvSpPr>
      <dsp:spPr>
        <a:xfrm>
          <a:off x="5043658" y="772286"/>
          <a:ext cx="2291259" cy="1374755"/>
        </a:xfrm>
        <a:prstGeom prst="rect">
          <a:avLst/>
        </a:prstGeom>
        <a:solidFill>
          <a:schemeClr val="accent5">
            <a:hueOff val="-5448331"/>
            <a:satOff val="1437"/>
            <a:lumOff val="72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Hybrid complaints </a:t>
          </a:r>
        </a:p>
        <a:p>
          <a:pPr marL="0" lvl="0" indent="0" algn="ctr" defTabSz="577850">
            <a:lnSpc>
              <a:spcPct val="90000"/>
            </a:lnSpc>
            <a:spcBef>
              <a:spcPct val="0"/>
            </a:spcBef>
            <a:spcAft>
              <a:spcPct val="35000"/>
            </a:spcAft>
            <a:buNone/>
          </a:pPr>
          <a:r>
            <a:rPr lang="en-US" sz="1300" kern="1200" dirty="0"/>
            <a:t>JO and staff/justice partner, </a:t>
          </a:r>
        </a:p>
        <a:p>
          <a:pPr marL="0" lvl="0" indent="0" algn="ctr" defTabSz="577850">
            <a:lnSpc>
              <a:spcPct val="90000"/>
            </a:lnSpc>
            <a:spcBef>
              <a:spcPct val="0"/>
            </a:spcBef>
            <a:spcAft>
              <a:spcPct val="35000"/>
            </a:spcAft>
            <a:buNone/>
          </a:pPr>
          <a:r>
            <a:rPr lang="en-US" sz="1300" kern="1200" dirty="0"/>
            <a:t>JO and administrative issues (e.g., filing issues, ADA, language access, jurors))</a:t>
          </a:r>
        </a:p>
      </dsp:txBody>
      <dsp:txXfrm>
        <a:off x="5043658" y="772286"/>
        <a:ext cx="2291259" cy="1374755"/>
      </dsp:txXfrm>
    </dsp:sp>
    <dsp:sp modelId="{8E41B1B0-4E68-46A5-A5A7-7FD6B3DB1A59}">
      <dsp:nvSpPr>
        <dsp:cNvPr id="0" name=""/>
        <dsp:cNvSpPr/>
      </dsp:nvSpPr>
      <dsp:spPr>
        <a:xfrm>
          <a:off x="7564043" y="772286"/>
          <a:ext cx="2291259" cy="1374755"/>
        </a:xfrm>
        <a:prstGeom prst="rect">
          <a:avLst/>
        </a:prstGeom>
        <a:solidFill>
          <a:schemeClr val="accent5">
            <a:hueOff val="-8172496"/>
            <a:satOff val="2155"/>
            <a:lumOff val="1092"/>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Investigating complaints in pending cases</a:t>
          </a:r>
        </a:p>
      </dsp:txBody>
      <dsp:txXfrm>
        <a:off x="7564043" y="772286"/>
        <a:ext cx="2291259" cy="1374755"/>
      </dsp:txXfrm>
    </dsp:sp>
    <dsp:sp modelId="{B87CC17F-AA93-4BA7-971A-4FB441741AD2}">
      <dsp:nvSpPr>
        <dsp:cNvPr id="0" name=""/>
        <dsp:cNvSpPr/>
      </dsp:nvSpPr>
      <dsp:spPr>
        <a:xfrm>
          <a:off x="2888" y="2376168"/>
          <a:ext cx="2291259" cy="1374755"/>
        </a:xfrm>
        <a:prstGeom prst="rect">
          <a:avLst/>
        </a:prstGeom>
        <a:solidFill>
          <a:schemeClr val="accent5">
            <a:hueOff val="-10896661"/>
            <a:satOff val="2874"/>
            <a:lumOff val="14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Complaints against assigned judges or temporary judges</a:t>
          </a:r>
        </a:p>
      </dsp:txBody>
      <dsp:txXfrm>
        <a:off x="2888" y="2376168"/>
        <a:ext cx="2291259" cy="1374755"/>
      </dsp:txXfrm>
    </dsp:sp>
    <dsp:sp modelId="{365DC66C-F221-4CE0-8ADB-1B245F71388F}">
      <dsp:nvSpPr>
        <dsp:cNvPr id="0" name=""/>
        <dsp:cNvSpPr/>
      </dsp:nvSpPr>
      <dsp:spPr>
        <a:xfrm>
          <a:off x="2523273" y="2376168"/>
          <a:ext cx="2291259" cy="1374755"/>
        </a:xfrm>
        <a:prstGeom prst="rect">
          <a:avLst/>
        </a:prstGeom>
        <a:solidFill>
          <a:schemeClr val="accent5">
            <a:hueOff val="-13620827"/>
            <a:satOff val="3592"/>
            <a:lumOff val="1821"/>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What constitutes appropriate corrective action?</a:t>
          </a:r>
        </a:p>
      </dsp:txBody>
      <dsp:txXfrm>
        <a:off x="2523273" y="2376168"/>
        <a:ext cx="2291259" cy="1374755"/>
      </dsp:txXfrm>
    </dsp:sp>
    <dsp:sp modelId="{8EB46D42-770F-48A6-B922-6055920FB61C}">
      <dsp:nvSpPr>
        <dsp:cNvPr id="0" name=""/>
        <dsp:cNvSpPr/>
      </dsp:nvSpPr>
      <dsp:spPr>
        <a:xfrm>
          <a:off x="5043658" y="2376168"/>
          <a:ext cx="2291259" cy="1374755"/>
        </a:xfrm>
        <a:prstGeom prst="rect">
          <a:avLst/>
        </a:prstGeom>
        <a:solidFill>
          <a:schemeClr val="accent5">
            <a:hueOff val="-16344992"/>
            <a:satOff val="4311"/>
            <a:lumOff val="2185"/>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Responding to complaint</a:t>
          </a:r>
        </a:p>
      </dsp:txBody>
      <dsp:txXfrm>
        <a:off x="5043658" y="2376168"/>
        <a:ext cx="2291259" cy="1374755"/>
      </dsp:txXfrm>
    </dsp:sp>
    <dsp:sp modelId="{721C09F9-9B9F-46A3-8469-F2AE4F7D2414}">
      <dsp:nvSpPr>
        <dsp:cNvPr id="0" name=""/>
        <dsp:cNvSpPr/>
      </dsp:nvSpPr>
      <dsp:spPr>
        <a:xfrm>
          <a:off x="7564043" y="2376168"/>
          <a:ext cx="2291259" cy="1374755"/>
        </a:xfrm>
        <a:prstGeom prst="rect">
          <a:avLst/>
        </a:prstGeom>
        <a:solidFill>
          <a:schemeClr val="accent5">
            <a:hueOff val="-19069156"/>
            <a:satOff val="5029"/>
            <a:lumOff val="254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Record Keeping</a:t>
          </a:r>
        </a:p>
      </dsp:txBody>
      <dsp:txXfrm>
        <a:off x="7564043" y="2376168"/>
        <a:ext cx="2291259" cy="13747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5AE1E-7109-4F7A-A694-C1231B73FE7C}">
      <dsp:nvSpPr>
        <dsp:cNvPr id="0" name=""/>
        <dsp:cNvSpPr/>
      </dsp:nvSpPr>
      <dsp:spPr>
        <a:xfrm>
          <a:off x="0" y="258379"/>
          <a:ext cx="5990135" cy="407745"/>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Government Code section 68725 – </a:t>
          </a:r>
        </a:p>
      </dsp:txBody>
      <dsp:txXfrm>
        <a:off x="19904" y="278283"/>
        <a:ext cx="5950327" cy="367937"/>
      </dsp:txXfrm>
    </dsp:sp>
    <dsp:sp modelId="{5C0D0C3D-0EB2-4C1A-ABB8-53B4EAEAD065}">
      <dsp:nvSpPr>
        <dsp:cNvPr id="0" name=""/>
        <dsp:cNvSpPr/>
      </dsp:nvSpPr>
      <dsp:spPr>
        <a:xfrm>
          <a:off x="0" y="666124"/>
          <a:ext cx="5990135"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21590" rIns="120904" bIns="21590" numCol="1" spcCol="1270" anchor="t" anchorCtr="0">
          <a:noAutofit/>
        </a:bodyPr>
        <a:lstStyle/>
        <a:p>
          <a:pPr marL="114300" lvl="1" indent="-114300" algn="l" defTabSz="577850">
            <a:lnSpc>
              <a:spcPct val="90000"/>
            </a:lnSpc>
            <a:spcBef>
              <a:spcPct val="0"/>
            </a:spcBef>
            <a:spcAft>
              <a:spcPct val="20000"/>
            </a:spcAft>
            <a:buFontTx/>
            <a:buNone/>
          </a:pPr>
          <a:r>
            <a:rPr lang="en-US" sz="1300" kern="1200" dirty="0"/>
            <a:t>“State and local public bodies and departments, officers and employees thereof, and officials and attaches of the courts of this State shall co-operate with and give reasonable assistance and information to the commission and any authorized representative thereof, in connection with any investigations or proceedings within the jurisdiction of the commission.”</a:t>
          </a:r>
        </a:p>
      </dsp:txBody>
      <dsp:txXfrm>
        <a:off x="0" y="666124"/>
        <a:ext cx="5990135" cy="1126080"/>
      </dsp:txXfrm>
    </dsp:sp>
    <dsp:sp modelId="{24CF47B7-3283-40CA-8430-687852DF13A5}">
      <dsp:nvSpPr>
        <dsp:cNvPr id="0" name=""/>
        <dsp:cNvSpPr/>
      </dsp:nvSpPr>
      <dsp:spPr>
        <a:xfrm>
          <a:off x="0" y="1792204"/>
          <a:ext cx="5990135" cy="407745"/>
        </a:xfrm>
        <a:prstGeom prst="roundRect">
          <a:avLst/>
        </a:prstGeom>
        <a:solidFill>
          <a:schemeClr val="accent2">
            <a:hueOff val="-2474889"/>
            <a:satOff val="807"/>
            <a:lumOff val="-71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Canon 3D(4) – </a:t>
          </a:r>
        </a:p>
      </dsp:txBody>
      <dsp:txXfrm>
        <a:off x="19904" y="1812108"/>
        <a:ext cx="5950327" cy="367937"/>
      </dsp:txXfrm>
    </dsp:sp>
    <dsp:sp modelId="{D82B5A5F-FE1F-402A-A821-A3715DBEF266}">
      <dsp:nvSpPr>
        <dsp:cNvPr id="0" name=""/>
        <dsp:cNvSpPr/>
      </dsp:nvSpPr>
      <dsp:spPr>
        <a:xfrm>
          <a:off x="0" y="2199949"/>
          <a:ext cx="5990135"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21590" rIns="120904" bIns="21590" numCol="1" spcCol="1270" anchor="t" anchorCtr="0">
          <a:noAutofit/>
        </a:bodyPr>
        <a:lstStyle/>
        <a:p>
          <a:pPr marL="114300" lvl="1" indent="-114300" algn="l" defTabSz="577850">
            <a:lnSpc>
              <a:spcPct val="90000"/>
            </a:lnSpc>
            <a:spcBef>
              <a:spcPct val="0"/>
            </a:spcBef>
            <a:spcAft>
              <a:spcPct val="20000"/>
            </a:spcAft>
            <a:buFontTx/>
            <a:buNone/>
          </a:pPr>
          <a:r>
            <a:rPr lang="en-US" sz="1300" kern="1200" dirty="0"/>
            <a:t>“A judge shall cooperate with judicial and lawyer disciplinary agencies.”</a:t>
          </a:r>
        </a:p>
      </dsp:txBody>
      <dsp:txXfrm>
        <a:off x="0" y="2199949"/>
        <a:ext cx="5990135" cy="281520"/>
      </dsp:txXfrm>
    </dsp:sp>
    <dsp:sp modelId="{97C43977-F80E-47E1-83AB-8B286CC9F1D7}">
      <dsp:nvSpPr>
        <dsp:cNvPr id="0" name=""/>
        <dsp:cNvSpPr/>
      </dsp:nvSpPr>
      <dsp:spPr>
        <a:xfrm>
          <a:off x="0" y="2481469"/>
          <a:ext cx="5990135" cy="407745"/>
        </a:xfrm>
        <a:prstGeom prst="roundRect">
          <a:avLst/>
        </a:prstGeom>
        <a:solidFill>
          <a:schemeClr val="accent2">
            <a:hueOff val="-4949778"/>
            <a:satOff val="1615"/>
            <a:lumOff val="-143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Rules of Com. on Jud. Performance, rule 104(a) – </a:t>
          </a:r>
        </a:p>
      </dsp:txBody>
      <dsp:txXfrm>
        <a:off x="19904" y="2501373"/>
        <a:ext cx="5950327" cy="367937"/>
      </dsp:txXfrm>
    </dsp:sp>
    <dsp:sp modelId="{28F97580-BA55-418F-88D1-77A86B5BC911}">
      <dsp:nvSpPr>
        <dsp:cNvPr id="0" name=""/>
        <dsp:cNvSpPr/>
      </dsp:nvSpPr>
      <dsp:spPr>
        <a:xfrm>
          <a:off x="0" y="2889214"/>
          <a:ext cx="5990135"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21590" rIns="120904" bIns="21590" numCol="1" spcCol="1270" anchor="t" anchorCtr="0">
          <a:noAutofit/>
        </a:bodyPr>
        <a:lstStyle/>
        <a:p>
          <a:pPr marL="114300" lvl="1" indent="-114300" algn="l" defTabSz="577850">
            <a:lnSpc>
              <a:spcPct val="90000"/>
            </a:lnSpc>
            <a:spcBef>
              <a:spcPct val="0"/>
            </a:spcBef>
            <a:spcAft>
              <a:spcPct val="20000"/>
            </a:spcAft>
            <a:buFontTx/>
            <a:buNone/>
          </a:pPr>
          <a:r>
            <a:rPr lang="en-US" sz="1300" kern="1200" dirty="0"/>
            <a:t>“(a) A respondent judge shall cooperate with the commission in all proceedings in accordance with Government Code section 68725. The judge’s cooperation or lack of cooperation may be considered by the commission in determining the appropriate disciplinary sanction or disposition as well as further proceedings to be taken by the commission but may not be considered in making evidentiary determinations.” </a:t>
          </a:r>
        </a:p>
      </dsp:txBody>
      <dsp:txXfrm>
        <a:off x="0" y="2889214"/>
        <a:ext cx="5990135" cy="1126080"/>
      </dsp:txXfrm>
    </dsp:sp>
    <dsp:sp modelId="{B5230368-D64C-4B96-9AF7-A14C29966FB9}">
      <dsp:nvSpPr>
        <dsp:cNvPr id="0" name=""/>
        <dsp:cNvSpPr/>
      </dsp:nvSpPr>
      <dsp:spPr>
        <a:xfrm>
          <a:off x="0" y="4015294"/>
          <a:ext cx="5990135" cy="407745"/>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Canon 3D(5) – </a:t>
          </a:r>
        </a:p>
      </dsp:txBody>
      <dsp:txXfrm>
        <a:off x="19904" y="4035198"/>
        <a:ext cx="5950327" cy="367937"/>
      </dsp:txXfrm>
    </dsp:sp>
    <dsp:sp modelId="{A1E4F13D-261B-4B85-8202-795D3ED21724}">
      <dsp:nvSpPr>
        <dsp:cNvPr id="0" name=""/>
        <dsp:cNvSpPr/>
      </dsp:nvSpPr>
      <dsp:spPr>
        <a:xfrm>
          <a:off x="0" y="4423039"/>
          <a:ext cx="5990135" cy="58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21590" rIns="120904" bIns="21590" numCol="1" spcCol="1270" anchor="t" anchorCtr="0">
          <a:noAutofit/>
        </a:bodyPr>
        <a:lstStyle/>
        <a:p>
          <a:pPr marL="114300" lvl="1" indent="-114300" algn="l" defTabSz="577850">
            <a:lnSpc>
              <a:spcPct val="90000"/>
            </a:lnSpc>
            <a:spcBef>
              <a:spcPct val="0"/>
            </a:spcBef>
            <a:spcAft>
              <a:spcPct val="20000"/>
            </a:spcAft>
            <a:buFontTx/>
            <a:buNone/>
          </a:pPr>
          <a:r>
            <a:rPr lang="en-US" sz="1300" kern="1200" dirty="0"/>
            <a:t>“A judge shall not retaliate, directly or indirectly, against a person known* or suspected to have assisted or cooperated with an investigation of a judge or a lawyer.” </a:t>
          </a:r>
        </a:p>
      </dsp:txBody>
      <dsp:txXfrm>
        <a:off x="0" y="4423039"/>
        <a:ext cx="5990135" cy="5806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813EA-0A79-4F34-BCDC-D09197210983}">
      <dsp:nvSpPr>
        <dsp:cNvPr id="0" name=""/>
        <dsp:cNvSpPr/>
      </dsp:nvSpPr>
      <dsp:spPr>
        <a:xfrm>
          <a:off x="0" y="0"/>
          <a:ext cx="5990135"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E59B7-DAF5-4023-B973-758B5BB6BEAE}">
      <dsp:nvSpPr>
        <dsp:cNvPr id="0" name=""/>
        <dsp:cNvSpPr/>
      </dsp:nvSpPr>
      <dsp:spPr>
        <a:xfrm>
          <a:off x="0" y="0"/>
          <a:ext cx="5990135" cy="2631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 Supreme Court has held that “[t]he ultimate standard for judicial conduct must be conduct which constantly reaffirms fitness for the high responsibility of judicial office.”</a:t>
          </a:r>
        </a:p>
      </dsp:txBody>
      <dsp:txXfrm>
        <a:off x="0" y="0"/>
        <a:ext cx="5990135" cy="2631026"/>
      </dsp:txXfrm>
    </dsp:sp>
    <dsp:sp modelId="{2114393D-92A4-4034-B4B0-71623C70074A}">
      <dsp:nvSpPr>
        <dsp:cNvPr id="0" name=""/>
        <dsp:cNvSpPr/>
      </dsp:nvSpPr>
      <dsp:spPr>
        <a:xfrm>
          <a:off x="0" y="2631026"/>
          <a:ext cx="5990135" cy="0"/>
        </a:xfrm>
        <a:prstGeom prst="line">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76BE06-62E1-41BB-9FB3-CE3239AF2369}">
      <dsp:nvSpPr>
        <dsp:cNvPr id="0" name=""/>
        <dsp:cNvSpPr/>
      </dsp:nvSpPr>
      <dsp:spPr>
        <a:xfrm>
          <a:off x="0" y="2631026"/>
          <a:ext cx="5990135" cy="2631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i="1" kern="1200" dirty="0"/>
            <a:t>Geiler v. Commission on Judicial Qualifications </a:t>
          </a:r>
          <a:r>
            <a:rPr lang="en-US" sz="2900" kern="1200" dirty="0"/>
            <a:t>(1973) 10 Cal. 3d 270, 281. </a:t>
          </a:r>
        </a:p>
      </dsp:txBody>
      <dsp:txXfrm>
        <a:off x="0" y="2631026"/>
        <a:ext cx="5990135" cy="26310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02AEB-07E9-43EC-8633-0A98418D40AD}">
      <dsp:nvSpPr>
        <dsp:cNvPr id="0" name=""/>
        <dsp:cNvSpPr/>
      </dsp:nvSpPr>
      <dsp:spPr>
        <a:xfrm>
          <a:off x="0" y="10227"/>
          <a:ext cx="5990135" cy="5241600"/>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“Most often, the appropriate corrective action entails counseling the offending judge and putting mechanisms in place to ensure that there is no reoccurrence of the inappropriate conduct.” Cal. Judges Assn., Formal Ethics Opn. 64 (2009), p. 3. </a:t>
          </a:r>
        </a:p>
      </dsp:txBody>
      <dsp:txXfrm>
        <a:off x="255874" y="266101"/>
        <a:ext cx="5478387" cy="47298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C2999-45AB-4E02-AB05-41B2ABD28089}">
      <dsp:nvSpPr>
        <dsp:cNvPr id="0" name=""/>
        <dsp:cNvSpPr/>
      </dsp:nvSpPr>
      <dsp:spPr>
        <a:xfrm>
          <a:off x="0" y="108146"/>
          <a:ext cx="5990135" cy="767520"/>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baseline="0" dirty="0"/>
            <a:t>Factors to consider are: </a:t>
          </a:r>
          <a:endParaRPr lang="en-US" sz="3200" kern="1200" dirty="0"/>
        </a:p>
      </dsp:txBody>
      <dsp:txXfrm>
        <a:off x="37467" y="145613"/>
        <a:ext cx="5915201" cy="692586"/>
      </dsp:txXfrm>
    </dsp:sp>
    <dsp:sp modelId="{D573D36C-D5B5-44BD-BCC2-CD68C70FC8F7}">
      <dsp:nvSpPr>
        <dsp:cNvPr id="0" name=""/>
        <dsp:cNvSpPr/>
      </dsp:nvSpPr>
      <dsp:spPr>
        <a:xfrm>
          <a:off x="0" y="875666"/>
          <a:ext cx="5990135" cy="351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baseline="0" dirty="0"/>
            <a:t>The seriousness of the violation; </a:t>
          </a:r>
          <a:endParaRPr lang="en-US" sz="2500" kern="1200" dirty="0"/>
        </a:p>
        <a:p>
          <a:pPr marL="228600" lvl="1" indent="-228600" algn="l" defTabSz="1111250">
            <a:lnSpc>
              <a:spcPct val="90000"/>
            </a:lnSpc>
            <a:spcBef>
              <a:spcPct val="0"/>
            </a:spcBef>
            <a:spcAft>
              <a:spcPct val="20000"/>
            </a:spcAft>
            <a:buChar char="•"/>
          </a:pPr>
          <a:r>
            <a:rPr lang="en-US" sz="2500" kern="1200" baseline="0" dirty="0"/>
            <a:t>The pervasiveness of the conduct; </a:t>
          </a:r>
          <a:endParaRPr lang="en-US" sz="2500" kern="1200" dirty="0"/>
        </a:p>
        <a:p>
          <a:pPr marL="228600" lvl="1" indent="-228600" algn="l" defTabSz="1111250">
            <a:lnSpc>
              <a:spcPct val="90000"/>
            </a:lnSpc>
            <a:spcBef>
              <a:spcPct val="0"/>
            </a:spcBef>
            <a:spcAft>
              <a:spcPct val="20000"/>
            </a:spcAft>
            <a:buChar char="•"/>
          </a:pPr>
          <a:r>
            <a:rPr lang="en-US" sz="2500" kern="1200" baseline="0" dirty="0"/>
            <a:t>The judge’s amenability to correcting his/her behavior;</a:t>
          </a:r>
          <a:endParaRPr lang="en-US" sz="2500" kern="1200" dirty="0"/>
        </a:p>
        <a:p>
          <a:pPr marL="228600" lvl="1" indent="-228600" algn="l" defTabSz="1111250">
            <a:lnSpc>
              <a:spcPct val="90000"/>
            </a:lnSpc>
            <a:spcBef>
              <a:spcPct val="0"/>
            </a:spcBef>
            <a:spcAft>
              <a:spcPct val="20000"/>
            </a:spcAft>
            <a:buChar char="•"/>
          </a:pPr>
          <a:r>
            <a:rPr lang="en-US" sz="2500" kern="1200" baseline="0" dirty="0"/>
            <a:t>The likelihood of repeat violations and difficulty of discerning the likelihood of new violations (mistreatment of staff, for example); </a:t>
          </a:r>
          <a:endParaRPr lang="en-US" sz="2500" kern="1200" dirty="0"/>
        </a:p>
        <a:p>
          <a:pPr marL="228600" lvl="1" indent="-228600" algn="l" defTabSz="1111250">
            <a:lnSpc>
              <a:spcPct val="90000"/>
            </a:lnSpc>
            <a:spcBef>
              <a:spcPct val="0"/>
            </a:spcBef>
            <a:spcAft>
              <a:spcPct val="20000"/>
            </a:spcAft>
            <a:buChar char="•"/>
          </a:pPr>
          <a:r>
            <a:rPr lang="en-US" sz="2500" kern="1200" baseline="0" dirty="0"/>
            <a:t>A prior history of discipline. </a:t>
          </a:r>
          <a:endParaRPr lang="en-US" sz="2500" kern="1200" dirty="0"/>
        </a:p>
      </dsp:txBody>
      <dsp:txXfrm>
        <a:off x="0" y="875666"/>
        <a:ext cx="5990135" cy="3510720"/>
      </dsp:txXfrm>
    </dsp:sp>
    <dsp:sp modelId="{9C863FF7-865F-46D8-A268-F7D53B5F2AB1}">
      <dsp:nvSpPr>
        <dsp:cNvPr id="0" name=""/>
        <dsp:cNvSpPr/>
      </dsp:nvSpPr>
      <dsp:spPr>
        <a:xfrm>
          <a:off x="0" y="4386387"/>
          <a:ext cx="5990135" cy="767520"/>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dirty="0"/>
            <a:t>Cal. Judges Assn., Formal Ethics Opn. 64 (2009), p. 4.</a:t>
          </a:r>
          <a:endParaRPr lang="en-US" sz="1800" kern="1200" dirty="0"/>
        </a:p>
      </dsp:txBody>
      <dsp:txXfrm>
        <a:off x="37467" y="4423854"/>
        <a:ext cx="5915201"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D8176FF-F5B4-4D45-8779-9F0F455743E8}" type="datetimeFigureOut">
              <a:rPr lang="en-US" smtClean="0"/>
              <a:t>5/27/2022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2F7FBCA-4BE8-4FB5-91BD-69C6AC6BDB5D}" type="slidenum">
              <a:rPr lang="en-US" smtClean="0"/>
              <a:t>‹#›</a:t>
            </a:fld>
            <a:endParaRPr lang="en-US"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r>
              <a:rPr lang="en-US"/>
              <a:t>12/02/2021</a:t>
            </a:r>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a:t>Superior Court of Los Angeles County Exempt from disclosure by Cal. Rules of Court, rule 10.500(f)11</a:t>
            </a:r>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12/02/2021</a:t>
            </a:r>
            <a:endParaRPr lang="en-US" dirty="0"/>
          </a:p>
        </p:txBody>
      </p:sp>
      <p:sp>
        <p:nvSpPr>
          <p:cNvPr id="5" name="Footer Placeholder 4"/>
          <p:cNvSpPr>
            <a:spLocks noGrp="1"/>
          </p:cNvSpPr>
          <p:nvPr>
            <p:ph type="ftr" sz="quarter" idx="11"/>
          </p:nvPr>
        </p:nvSpPr>
        <p:spPr/>
        <p:txBody>
          <a:bodyPr/>
          <a:lstStyle/>
          <a:p>
            <a:r>
              <a:rPr lang="en-US"/>
              <a:t>Superior Court of Los Angeles County Exempt from disclosure by Cal. Rules of Court, rule 10.500(f)11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12/02/2021</a:t>
            </a:r>
            <a:endParaRPr lang="en-US" dirty="0"/>
          </a:p>
        </p:txBody>
      </p:sp>
      <p:sp>
        <p:nvSpPr>
          <p:cNvPr id="5" name="Footer Placeholder 4"/>
          <p:cNvSpPr>
            <a:spLocks noGrp="1"/>
          </p:cNvSpPr>
          <p:nvPr>
            <p:ph type="ftr" sz="quarter" idx="11"/>
          </p:nvPr>
        </p:nvSpPr>
        <p:spPr/>
        <p:txBody>
          <a:bodyPr/>
          <a:lstStyle/>
          <a:p>
            <a:r>
              <a:rPr lang="en-US"/>
              <a:t>Superior Court of Los Angeles County Exempt from disclosure by Cal. Rules of Court, rule 10.500(f)11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12/02/2021</a:t>
            </a:r>
            <a:endParaRPr lang="en-US" dirty="0"/>
          </a:p>
        </p:txBody>
      </p:sp>
      <p:sp>
        <p:nvSpPr>
          <p:cNvPr id="5" name="Footer Placeholder 4"/>
          <p:cNvSpPr>
            <a:spLocks noGrp="1"/>
          </p:cNvSpPr>
          <p:nvPr>
            <p:ph type="ftr" sz="quarter" idx="11"/>
          </p:nvPr>
        </p:nvSpPr>
        <p:spPr/>
        <p:txBody>
          <a:bodyPr/>
          <a:lstStyle/>
          <a:p>
            <a:r>
              <a:rPr lang="en-US"/>
              <a:t>Superior Court of Los Angeles County Exempt from disclosure by Cal. Rules of Court, rule 10.500(f)11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12/02/2021</a:t>
            </a:r>
            <a:endParaRPr lang="en-US" dirty="0"/>
          </a:p>
        </p:txBody>
      </p:sp>
      <p:sp>
        <p:nvSpPr>
          <p:cNvPr id="5" name="Footer Placeholder 4"/>
          <p:cNvSpPr>
            <a:spLocks noGrp="1"/>
          </p:cNvSpPr>
          <p:nvPr>
            <p:ph type="ftr" sz="quarter" idx="11"/>
          </p:nvPr>
        </p:nvSpPr>
        <p:spPr/>
        <p:txBody>
          <a:bodyPr/>
          <a:lstStyle/>
          <a:p>
            <a:r>
              <a:rPr lang="en-US"/>
              <a:t>Superior Court of Los Angeles County Exempt from disclosure by Cal. Rules of Court, rule 10.500(f)11</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12/02/2021</a:t>
            </a:r>
            <a:endParaRPr lang="en-US" dirty="0"/>
          </a:p>
        </p:txBody>
      </p:sp>
      <p:sp>
        <p:nvSpPr>
          <p:cNvPr id="6" name="Footer Placeholder 5"/>
          <p:cNvSpPr>
            <a:spLocks noGrp="1"/>
          </p:cNvSpPr>
          <p:nvPr>
            <p:ph type="ftr" sz="quarter" idx="11"/>
          </p:nvPr>
        </p:nvSpPr>
        <p:spPr/>
        <p:txBody>
          <a:bodyPr/>
          <a:lstStyle/>
          <a:p>
            <a:r>
              <a:rPr lang="en-US"/>
              <a:t>Superior Court of Los Angeles County Exempt from disclosure by Cal. Rules of Court, rule 10.500(f)11</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12/02/2021</a:t>
            </a:r>
            <a:endParaRPr lang="en-US" dirty="0"/>
          </a:p>
        </p:txBody>
      </p:sp>
      <p:sp>
        <p:nvSpPr>
          <p:cNvPr id="8" name="Footer Placeholder 7"/>
          <p:cNvSpPr>
            <a:spLocks noGrp="1"/>
          </p:cNvSpPr>
          <p:nvPr>
            <p:ph type="ftr" sz="quarter" idx="11"/>
          </p:nvPr>
        </p:nvSpPr>
        <p:spPr/>
        <p:txBody>
          <a:bodyPr/>
          <a:lstStyle/>
          <a:p>
            <a:r>
              <a:rPr lang="en-US"/>
              <a:t>Superior Court of Los Angeles County Exempt from disclosure by Cal. Rules of Court, rule 10.500(f)11</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12/02/2021</a:t>
            </a:r>
            <a:endParaRPr lang="en-US" dirty="0"/>
          </a:p>
        </p:txBody>
      </p:sp>
      <p:sp>
        <p:nvSpPr>
          <p:cNvPr id="4" name="Footer Placeholder 3"/>
          <p:cNvSpPr>
            <a:spLocks noGrp="1"/>
          </p:cNvSpPr>
          <p:nvPr>
            <p:ph type="ftr" sz="quarter" idx="11"/>
          </p:nvPr>
        </p:nvSpPr>
        <p:spPr/>
        <p:txBody>
          <a:bodyPr/>
          <a:lstStyle/>
          <a:p>
            <a:r>
              <a:rPr lang="en-US"/>
              <a:t>Superior Court of Los Angeles County Exempt from disclosure by Cal. Rules of Court, rule 10.500(f)11</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12/02/2021</a:t>
            </a:r>
            <a:endParaRPr lang="en-US" dirty="0"/>
          </a:p>
        </p:txBody>
      </p:sp>
      <p:sp>
        <p:nvSpPr>
          <p:cNvPr id="3" name="Footer Placeholder 2"/>
          <p:cNvSpPr>
            <a:spLocks noGrp="1"/>
          </p:cNvSpPr>
          <p:nvPr>
            <p:ph type="ftr" sz="quarter" idx="11"/>
          </p:nvPr>
        </p:nvSpPr>
        <p:spPr/>
        <p:txBody>
          <a:bodyPr/>
          <a:lstStyle/>
          <a:p>
            <a:r>
              <a:rPr lang="en-US"/>
              <a:t>Superior Court of Los Angeles County Exempt from disclosure by Cal. Rules of Court, rule 10.500(f)11</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12/02/2021</a:t>
            </a:r>
            <a:endParaRPr lang="en-US" dirty="0"/>
          </a:p>
        </p:txBody>
      </p:sp>
      <p:sp>
        <p:nvSpPr>
          <p:cNvPr id="6" name="Footer Placeholder 5"/>
          <p:cNvSpPr>
            <a:spLocks noGrp="1"/>
          </p:cNvSpPr>
          <p:nvPr>
            <p:ph type="ftr" sz="quarter" idx="11"/>
          </p:nvPr>
        </p:nvSpPr>
        <p:spPr/>
        <p:txBody>
          <a:bodyPr/>
          <a:lstStyle/>
          <a:p>
            <a:r>
              <a:rPr lang="en-US"/>
              <a:t>Superior Court of Los Angeles County Exempt from disclosure by Cal. Rules of Court, rule 10.500(f)11</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12/02/2021</a:t>
            </a:r>
            <a:endParaRPr lang="en-US" dirty="0"/>
          </a:p>
        </p:txBody>
      </p:sp>
      <p:sp>
        <p:nvSpPr>
          <p:cNvPr id="6" name="Footer Placeholder 5"/>
          <p:cNvSpPr>
            <a:spLocks noGrp="1"/>
          </p:cNvSpPr>
          <p:nvPr>
            <p:ph type="ftr" sz="quarter" idx="11"/>
          </p:nvPr>
        </p:nvSpPr>
        <p:spPr/>
        <p:txBody>
          <a:bodyPr/>
          <a:lstStyle/>
          <a:p>
            <a:r>
              <a:rPr lang="en-US"/>
              <a:t>Superior Court of Los Angeles County Exempt from disclosure by Cal. Rules of Court, rule 10.500(f)11</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r>
              <a:rPr lang="en-US"/>
              <a:t>12/02/2021</a:t>
            </a:r>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a:t>Superior Court of Los Angeles County Exempt from disclosure by Cal. Rules of Court, rule 10.500(f)11</a:t>
            </a:r>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5539-58DB-4B5E-99A3-36E873477B45}"/>
              </a:ext>
            </a:extLst>
          </p:cNvPr>
          <p:cNvSpPr>
            <a:spLocks noGrp="1"/>
          </p:cNvSpPr>
          <p:nvPr>
            <p:ph type="title"/>
          </p:nvPr>
        </p:nvSpPr>
        <p:spPr/>
        <p:txBody>
          <a:bodyPr>
            <a:normAutofit/>
          </a:bodyPr>
          <a:lstStyle/>
          <a:p>
            <a:r>
              <a:rPr lang="en-US" sz="4200" dirty="0"/>
              <a:t>All Judges Have Administrative Duties</a:t>
            </a:r>
          </a:p>
        </p:txBody>
      </p:sp>
      <p:graphicFrame>
        <p:nvGraphicFramePr>
          <p:cNvPr id="7" name="Content Placeholder 6">
            <a:extLst>
              <a:ext uri="{FF2B5EF4-FFF2-40B4-BE49-F238E27FC236}">
                <a16:creationId xmlns:a16="http://schemas.microsoft.com/office/drawing/2014/main" id="{2A849E7D-7007-4FDE-9E11-4F90AF5075F9}"/>
              </a:ext>
            </a:extLst>
          </p:cNvPr>
          <p:cNvGraphicFramePr>
            <a:graphicFrameLocks noGrp="1"/>
          </p:cNvGraphicFramePr>
          <p:nvPr>
            <p:ph idx="1"/>
            <p:extLst>
              <p:ext uri="{D42A27DB-BD31-4B8C-83A1-F6EECF244321}">
                <p14:modId xmlns:p14="http://schemas.microsoft.com/office/powerpoint/2010/main" val="2707758113"/>
              </p:ext>
            </p:extLst>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D72DBAD-620B-4D7E-91B7-781870DF35D8}"/>
              </a:ext>
            </a:extLst>
          </p:cNvPr>
          <p:cNvSpPr>
            <a:spLocks noGrp="1"/>
          </p:cNvSpPr>
          <p:nvPr>
            <p:ph type="dt" sz="half" idx="10"/>
          </p:nvPr>
        </p:nvSpPr>
        <p:spPr/>
        <p:txBody>
          <a:bodyPr/>
          <a:lstStyle/>
          <a:p>
            <a:r>
              <a:rPr lang="en-US"/>
              <a:t>12/02/2021</a:t>
            </a:r>
            <a:endParaRPr lang="en-US" dirty="0"/>
          </a:p>
        </p:txBody>
      </p:sp>
      <p:sp>
        <p:nvSpPr>
          <p:cNvPr id="5" name="Footer Placeholder 4">
            <a:extLst>
              <a:ext uri="{FF2B5EF4-FFF2-40B4-BE49-F238E27FC236}">
                <a16:creationId xmlns:a16="http://schemas.microsoft.com/office/drawing/2014/main" id="{B99BAF8A-BE7B-4F95-8407-353B408C3420}"/>
              </a:ext>
            </a:extLst>
          </p:cNvPr>
          <p:cNvSpPr>
            <a:spLocks noGrp="1"/>
          </p:cNvSpPr>
          <p:nvPr>
            <p:ph type="ftr" sz="quarter" idx="11"/>
          </p:nvPr>
        </p:nvSpPr>
        <p:spPr/>
        <p:txBody>
          <a:bodyPr/>
          <a:lstStyle/>
          <a:p>
            <a:r>
              <a:rPr lang="en-US"/>
              <a:t>Superior Court of Los Angeles County Exempt from disclosure by Cal. Rules of Court, rule 10.500(f)11</a:t>
            </a:r>
            <a:endParaRPr lang="en-US" dirty="0"/>
          </a:p>
        </p:txBody>
      </p:sp>
      <p:sp>
        <p:nvSpPr>
          <p:cNvPr id="6" name="Slide Number Placeholder 5">
            <a:extLst>
              <a:ext uri="{FF2B5EF4-FFF2-40B4-BE49-F238E27FC236}">
                <a16:creationId xmlns:a16="http://schemas.microsoft.com/office/drawing/2014/main" id="{7C777B8D-10D8-4398-9796-968FB66CF887}"/>
              </a:ext>
            </a:extLst>
          </p:cNvPr>
          <p:cNvSpPr>
            <a:spLocks noGrp="1"/>
          </p:cNvSpPr>
          <p:nvPr>
            <p:ph type="sldNum" sz="quarter" idx="12"/>
          </p:nvPr>
        </p:nvSpPr>
        <p:spPr/>
        <p:txBody>
          <a:bodyPr>
            <a:normAutofit lnSpcReduction="10000"/>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2010311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AF1D11-D9D3-4F50-B343-57C77E93EBF1}"/>
              </a:ext>
            </a:extLst>
          </p:cNvPr>
          <p:cNvSpPr>
            <a:spLocks noGrp="1"/>
          </p:cNvSpPr>
          <p:nvPr>
            <p:ph type="title"/>
          </p:nvPr>
        </p:nvSpPr>
        <p:spPr>
          <a:xfrm>
            <a:off x="566058" y="836023"/>
            <a:ext cx="2718788" cy="5183777"/>
          </a:xfrm>
        </p:spPr>
        <p:txBody>
          <a:bodyPr anchor="ctr">
            <a:normAutofit/>
          </a:bodyPr>
          <a:lstStyle/>
          <a:p>
            <a:r>
              <a:rPr lang="en-US" sz="3600" dirty="0">
                <a:solidFill>
                  <a:srgbClr val="FFFFFF"/>
                </a:solidFill>
              </a:rPr>
              <a:t>Disciplinary Authority over Judicial Officers	</a:t>
            </a:r>
          </a:p>
        </p:txBody>
      </p:sp>
      <p:sp>
        <p:nvSpPr>
          <p:cNvPr id="21" name="Rectangle 2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2D823588-EC8C-4028-BCE6-597B900B67E4}"/>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en-US">
                <a:solidFill>
                  <a:srgbClr val="46464A">
                    <a:lumMod val="20000"/>
                    <a:lumOff val="80000"/>
                  </a:srgbClr>
                </a:solidFill>
              </a:rPr>
              <a:t>12/02/2021</a:t>
            </a:r>
            <a:endParaRPr lang="en-US" dirty="0">
              <a:solidFill>
                <a:srgbClr val="46464A">
                  <a:lumMod val="20000"/>
                  <a:lumOff val="80000"/>
                </a:srgbClr>
              </a:solidFill>
            </a:endParaRPr>
          </a:p>
        </p:txBody>
      </p:sp>
      <p:sp>
        <p:nvSpPr>
          <p:cNvPr id="5" name="Footer Placeholder 4">
            <a:extLst>
              <a:ext uri="{FF2B5EF4-FFF2-40B4-BE49-F238E27FC236}">
                <a16:creationId xmlns:a16="http://schemas.microsoft.com/office/drawing/2014/main" id="{2E55DE7E-CA17-4BF2-887F-E0AB50FE8676}"/>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solidFill>
                  <a:srgbClr val="46464A">
                    <a:lumMod val="20000"/>
                    <a:lumOff val="80000"/>
                  </a:srgbClr>
                </a:solidFill>
              </a:rPr>
              <a:t>Superior Court of Los Angeles County Exempt from disclosure by Cal. Rules of Court, rule 10.500(f)11</a:t>
            </a:r>
            <a:endParaRPr lang="en-US" sz="900" dirty="0">
              <a:solidFill>
                <a:srgbClr val="46464A">
                  <a:lumMod val="20000"/>
                  <a:lumOff val="80000"/>
                </a:srgbClr>
              </a:solidFill>
            </a:endParaRPr>
          </a:p>
        </p:txBody>
      </p:sp>
      <p:sp>
        <p:nvSpPr>
          <p:cNvPr id="6" name="Slide Number Placeholder 5">
            <a:extLst>
              <a:ext uri="{FF2B5EF4-FFF2-40B4-BE49-F238E27FC236}">
                <a16:creationId xmlns:a16="http://schemas.microsoft.com/office/drawing/2014/main" id="{52AE6FFB-75F3-427D-9D99-925D93B630E4}"/>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4FAB73BC-B049-4115-A692-8D63A059BFB8}" type="slidenum">
              <a:rPr lang="en-US">
                <a:solidFill>
                  <a:srgbClr val="46464A">
                    <a:lumMod val="60000"/>
                    <a:lumOff val="40000"/>
                  </a:srgbClr>
                </a:solidFill>
              </a:rPr>
              <a:pPr>
                <a:lnSpc>
                  <a:spcPct val="90000"/>
                </a:lnSpc>
                <a:spcAft>
                  <a:spcPts val="600"/>
                </a:spcAft>
              </a:pPr>
              <a:t>10</a:t>
            </a:fld>
            <a:endParaRPr lang="en-US" dirty="0">
              <a:solidFill>
                <a:srgbClr val="46464A">
                  <a:lumMod val="60000"/>
                  <a:lumOff val="40000"/>
                </a:srgbClr>
              </a:solidFill>
            </a:endParaRPr>
          </a:p>
        </p:txBody>
      </p:sp>
      <p:graphicFrame>
        <p:nvGraphicFramePr>
          <p:cNvPr id="8" name="Content Placeholder 2">
            <a:extLst>
              <a:ext uri="{FF2B5EF4-FFF2-40B4-BE49-F238E27FC236}">
                <a16:creationId xmlns:a16="http://schemas.microsoft.com/office/drawing/2014/main" id="{71480682-82A5-45E7-8D88-B161E79FF3B8}"/>
              </a:ext>
            </a:extLst>
          </p:cNvPr>
          <p:cNvGraphicFramePr>
            <a:graphicFrameLocks noGrp="1"/>
          </p:cNvGraphicFramePr>
          <p:nvPr>
            <p:ph idx="1"/>
            <p:extLst>
              <p:ext uri="{D42A27DB-BD31-4B8C-83A1-F6EECF244321}">
                <p14:modId xmlns:p14="http://schemas.microsoft.com/office/powerpoint/2010/main" val="2140571107"/>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25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AF1D11-D9D3-4F50-B343-57C77E93EBF1}"/>
              </a:ext>
            </a:extLst>
          </p:cNvPr>
          <p:cNvSpPr>
            <a:spLocks noGrp="1"/>
          </p:cNvSpPr>
          <p:nvPr>
            <p:ph type="title"/>
          </p:nvPr>
        </p:nvSpPr>
        <p:spPr>
          <a:xfrm>
            <a:off x="566058" y="836023"/>
            <a:ext cx="2718788" cy="5183777"/>
          </a:xfrm>
        </p:spPr>
        <p:txBody>
          <a:bodyPr anchor="ctr">
            <a:normAutofit/>
          </a:bodyPr>
          <a:lstStyle/>
          <a:p>
            <a:r>
              <a:rPr lang="en-US" sz="3600" dirty="0">
                <a:solidFill>
                  <a:srgbClr val="FFFFFF"/>
                </a:solidFill>
              </a:rPr>
              <a:t>Supervising Judge  - Expectation re Handling Judicial Complaints</a:t>
            </a:r>
          </a:p>
        </p:txBody>
      </p:sp>
      <p:sp>
        <p:nvSpPr>
          <p:cNvPr id="21" name="Rectangle 2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2D823588-EC8C-4028-BCE6-597B900B67E4}"/>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en-US">
                <a:solidFill>
                  <a:srgbClr val="46464A">
                    <a:lumMod val="20000"/>
                    <a:lumOff val="80000"/>
                  </a:srgbClr>
                </a:solidFill>
              </a:rPr>
              <a:t>12/02/2021</a:t>
            </a:r>
            <a:endParaRPr lang="en-US" dirty="0">
              <a:solidFill>
                <a:srgbClr val="46464A">
                  <a:lumMod val="20000"/>
                  <a:lumOff val="80000"/>
                </a:srgbClr>
              </a:solidFill>
            </a:endParaRPr>
          </a:p>
        </p:txBody>
      </p:sp>
      <p:sp>
        <p:nvSpPr>
          <p:cNvPr id="5" name="Footer Placeholder 4">
            <a:extLst>
              <a:ext uri="{FF2B5EF4-FFF2-40B4-BE49-F238E27FC236}">
                <a16:creationId xmlns:a16="http://schemas.microsoft.com/office/drawing/2014/main" id="{2E55DE7E-CA17-4BF2-887F-E0AB50FE8676}"/>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solidFill>
                  <a:srgbClr val="46464A">
                    <a:lumMod val="20000"/>
                    <a:lumOff val="80000"/>
                  </a:srgbClr>
                </a:solidFill>
              </a:rPr>
              <a:t>Superior Court of Los Angeles County Exempt from disclosure by Cal. Rules of Court, rule 10.500(f)11</a:t>
            </a:r>
            <a:endParaRPr lang="en-US" sz="900" dirty="0">
              <a:solidFill>
                <a:srgbClr val="46464A">
                  <a:lumMod val="20000"/>
                  <a:lumOff val="80000"/>
                </a:srgbClr>
              </a:solidFill>
            </a:endParaRPr>
          </a:p>
        </p:txBody>
      </p:sp>
      <p:sp>
        <p:nvSpPr>
          <p:cNvPr id="6" name="Slide Number Placeholder 5">
            <a:extLst>
              <a:ext uri="{FF2B5EF4-FFF2-40B4-BE49-F238E27FC236}">
                <a16:creationId xmlns:a16="http://schemas.microsoft.com/office/drawing/2014/main" id="{52AE6FFB-75F3-427D-9D99-925D93B630E4}"/>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4FAB73BC-B049-4115-A692-8D63A059BFB8}" type="slidenum">
              <a:rPr lang="en-US">
                <a:solidFill>
                  <a:srgbClr val="46464A">
                    <a:lumMod val="60000"/>
                    <a:lumOff val="40000"/>
                  </a:srgbClr>
                </a:solidFill>
              </a:rPr>
              <a:pPr>
                <a:lnSpc>
                  <a:spcPct val="90000"/>
                </a:lnSpc>
                <a:spcAft>
                  <a:spcPts val="600"/>
                </a:spcAft>
              </a:pPr>
              <a:t>11</a:t>
            </a:fld>
            <a:endParaRPr lang="en-US" dirty="0">
              <a:solidFill>
                <a:srgbClr val="46464A">
                  <a:lumMod val="60000"/>
                  <a:lumOff val="40000"/>
                </a:srgbClr>
              </a:solidFill>
            </a:endParaRPr>
          </a:p>
        </p:txBody>
      </p:sp>
      <p:graphicFrame>
        <p:nvGraphicFramePr>
          <p:cNvPr id="8" name="Content Placeholder 2">
            <a:extLst>
              <a:ext uri="{FF2B5EF4-FFF2-40B4-BE49-F238E27FC236}">
                <a16:creationId xmlns:a16="http://schemas.microsoft.com/office/drawing/2014/main" id="{71480682-82A5-45E7-8D88-B161E79FF3B8}"/>
              </a:ext>
            </a:extLst>
          </p:cNvPr>
          <p:cNvGraphicFramePr>
            <a:graphicFrameLocks noGrp="1"/>
          </p:cNvGraphicFramePr>
          <p:nvPr>
            <p:ph idx="1"/>
            <p:extLst>
              <p:ext uri="{D42A27DB-BD31-4B8C-83A1-F6EECF244321}">
                <p14:modId xmlns:p14="http://schemas.microsoft.com/office/powerpoint/2010/main" val="457440940"/>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14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81273C-F7A9-4300-A483-C860437AA273}"/>
              </a:ext>
            </a:extLst>
          </p:cNvPr>
          <p:cNvSpPr>
            <a:spLocks noGrp="1"/>
          </p:cNvSpPr>
          <p:nvPr>
            <p:ph type="title"/>
          </p:nvPr>
        </p:nvSpPr>
        <p:spPr>
          <a:xfrm>
            <a:off x="1261871" y="365760"/>
            <a:ext cx="9858383" cy="1325562"/>
          </a:xfrm>
        </p:spPr>
        <p:txBody>
          <a:bodyPr>
            <a:normAutofit/>
          </a:bodyPr>
          <a:lstStyle/>
          <a:p>
            <a:r>
              <a:rPr lang="en-US" dirty="0"/>
              <a:t>Supervising Judge As Judicial Leader – Not Hall Monitor</a:t>
            </a:r>
          </a:p>
        </p:txBody>
      </p:sp>
      <p:sp>
        <p:nvSpPr>
          <p:cNvPr id="14" name="Rectangle 13">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2494BB6B-2D92-4B7B-ACEC-0945B35BC23B}"/>
              </a:ext>
            </a:extLst>
          </p:cNvPr>
          <p:cNvSpPr>
            <a:spLocks noGrp="1"/>
          </p:cNvSpPr>
          <p:nvPr>
            <p:ph type="dt" sz="half" idx="10"/>
          </p:nvPr>
        </p:nvSpPr>
        <p:spPr>
          <a:xfrm rot="16200000">
            <a:off x="-495297" y="998537"/>
            <a:ext cx="1904999" cy="365125"/>
          </a:xfrm>
        </p:spPr>
        <p:txBody>
          <a:bodyPr>
            <a:normAutofit/>
          </a:bodyPr>
          <a:lstStyle/>
          <a:p>
            <a:pPr>
              <a:spcAft>
                <a:spcPts val="600"/>
              </a:spcAft>
            </a:pPr>
            <a:r>
              <a:rPr lang="en-US"/>
              <a:t>12/02/2021</a:t>
            </a:r>
            <a:endParaRPr lang="en-US" dirty="0"/>
          </a:p>
        </p:txBody>
      </p:sp>
      <p:sp>
        <p:nvSpPr>
          <p:cNvPr id="5" name="Footer Placeholder 4">
            <a:extLst>
              <a:ext uri="{FF2B5EF4-FFF2-40B4-BE49-F238E27FC236}">
                <a16:creationId xmlns:a16="http://schemas.microsoft.com/office/drawing/2014/main" id="{B6341D98-330C-4B2C-A25F-3FDAB442018F}"/>
              </a:ext>
            </a:extLst>
          </p:cNvPr>
          <p:cNvSpPr>
            <a:spLocks noGrp="1"/>
          </p:cNvSpPr>
          <p:nvPr>
            <p:ph type="ftr" sz="quarter" idx="11"/>
          </p:nvPr>
        </p:nvSpPr>
        <p:spPr>
          <a:xfrm rot="16200000">
            <a:off x="-1333498" y="4046537"/>
            <a:ext cx="3581400" cy="365125"/>
          </a:xfrm>
        </p:spPr>
        <p:txBody>
          <a:bodyPr>
            <a:normAutofit/>
          </a:bodyPr>
          <a:lstStyle/>
          <a:p>
            <a:pPr>
              <a:lnSpc>
                <a:spcPct val="90000"/>
              </a:lnSpc>
              <a:spcAft>
                <a:spcPts val="600"/>
              </a:spcAft>
            </a:pPr>
            <a:r>
              <a:rPr lang="en-US" sz="900"/>
              <a:t>Superior Court of Los Angeles County Exempt from disclosure by Cal. Rules of Court, rule 10.500(f)11</a:t>
            </a:r>
            <a:endParaRPr lang="en-US" sz="900" dirty="0"/>
          </a:p>
        </p:txBody>
      </p:sp>
      <p:sp>
        <p:nvSpPr>
          <p:cNvPr id="6" name="Slide Number Placeholder 5">
            <a:extLst>
              <a:ext uri="{FF2B5EF4-FFF2-40B4-BE49-F238E27FC236}">
                <a16:creationId xmlns:a16="http://schemas.microsoft.com/office/drawing/2014/main" id="{F17EB96A-F43A-4335-95DD-44646C95EC4D}"/>
              </a:ext>
            </a:extLst>
          </p:cNvPr>
          <p:cNvSpPr>
            <a:spLocks noGrp="1"/>
          </p:cNvSpPr>
          <p:nvPr>
            <p:ph type="sldNum" sz="quarter" idx="12"/>
          </p:nvPr>
        </p:nvSpPr>
        <p:spPr>
          <a:xfrm>
            <a:off x="1" y="6172200"/>
            <a:ext cx="914400" cy="593725"/>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12</a:t>
            </a:fld>
            <a:endParaRPr lang="en-US" dirty="0"/>
          </a:p>
        </p:txBody>
      </p:sp>
      <p:sp>
        <p:nvSpPr>
          <p:cNvPr id="16" name="Rectangle 15">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2">
            <a:extLst>
              <a:ext uri="{FF2B5EF4-FFF2-40B4-BE49-F238E27FC236}">
                <a16:creationId xmlns:a16="http://schemas.microsoft.com/office/drawing/2014/main" id="{CD858843-5B60-4DB3-9FD9-B1C7D3696E81}"/>
              </a:ext>
            </a:extLst>
          </p:cNvPr>
          <p:cNvGraphicFramePr>
            <a:graphicFrameLocks noGrp="1"/>
          </p:cNvGraphicFramePr>
          <p:nvPr>
            <p:ph idx="1"/>
            <p:extLst>
              <p:ext uri="{D42A27DB-BD31-4B8C-83A1-F6EECF244321}">
                <p14:modId xmlns:p14="http://schemas.microsoft.com/office/powerpoint/2010/main" val="925870372"/>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317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6FE9AB-350D-45AF-952B-57D5D83AC275}"/>
              </a:ext>
            </a:extLst>
          </p:cNvPr>
          <p:cNvPicPr>
            <a:picLocks noChangeAspect="1"/>
          </p:cNvPicPr>
          <p:nvPr/>
        </p:nvPicPr>
        <p:blipFill rotWithShape="1">
          <a:blip r:embed="rId2"/>
          <a:srcRect t="7035" b="1985"/>
          <a:stretch/>
        </p:blipFill>
        <p:spPr>
          <a:xfrm>
            <a:off x="20" y="10"/>
            <a:ext cx="11292820" cy="6857990"/>
          </a:xfrm>
          <a:prstGeom prst="rect">
            <a:avLst/>
          </a:prstGeom>
        </p:spPr>
      </p:pic>
      <p:sp>
        <p:nvSpPr>
          <p:cNvPr id="4" name="Date Placeholder 3">
            <a:extLst>
              <a:ext uri="{FF2B5EF4-FFF2-40B4-BE49-F238E27FC236}">
                <a16:creationId xmlns:a16="http://schemas.microsoft.com/office/drawing/2014/main" id="{D55D4406-647F-4632-B932-BFE1AD61E04A}"/>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en-US"/>
              <a:t>12/02/2021</a:t>
            </a:r>
            <a:endParaRPr lang="en-US" dirty="0"/>
          </a:p>
        </p:txBody>
      </p:sp>
      <p:sp>
        <p:nvSpPr>
          <p:cNvPr id="5" name="Footer Placeholder 4">
            <a:extLst>
              <a:ext uri="{FF2B5EF4-FFF2-40B4-BE49-F238E27FC236}">
                <a16:creationId xmlns:a16="http://schemas.microsoft.com/office/drawing/2014/main" id="{A3FE3AE7-01A3-4E81-8B41-C923C086109F}"/>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t>Superior Court of Los Angeles County Exempt from disclosure by Cal. Rules of Court, rule 10.500(f)11</a:t>
            </a:r>
            <a:endParaRPr lang="en-US" sz="900" dirty="0"/>
          </a:p>
        </p:txBody>
      </p:sp>
      <p:sp>
        <p:nvSpPr>
          <p:cNvPr id="6" name="Slide Number Placeholder 5">
            <a:extLst>
              <a:ext uri="{FF2B5EF4-FFF2-40B4-BE49-F238E27FC236}">
                <a16:creationId xmlns:a16="http://schemas.microsoft.com/office/drawing/2014/main" id="{14AD980B-B852-4F10-A28E-130DBF049EF2}"/>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13</a:t>
            </a:fld>
            <a:endParaRPr lang="en-US" dirty="0"/>
          </a:p>
        </p:txBody>
      </p:sp>
    </p:spTree>
    <p:extLst>
      <p:ext uri="{BB962C8B-B14F-4D97-AF65-F5344CB8AC3E}">
        <p14:creationId xmlns:p14="http://schemas.microsoft.com/office/powerpoint/2010/main" val="4130197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29D9-8C68-4C8D-9150-4D256ACA4D66}"/>
              </a:ext>
            </a:extLst>
          </p:cNvPr>
          <p:cNvSpPr>
            <a:spLocks noGrp="1"/>
          </p:cNvSpPr>
          <p:nvPr>
            <p:ph type="title"/>
          </p:nvPr>
        </p:nvSpPr>
        <p:spPr>
          <a:xfrm>
            <a:off x="4965290" y="640080"/>
            <a:ext cx="5997678" cy="634538"/>
          </a:xfrm>
        </p:spPr>
        <p:txBody>
          <a:bodyPr anchor="t">
            <a:normAutofit/>
          </a:bodyPr>
          <a:lstStyle/>
          <a:p>
            <a:r>
              <a:rPr lang="en-US" sz="3200" dirty="0"/>
              <a:t>Judicial Complaint Procedures</a:t>
            </a:r>
          </a:p>
        </p:txBody>
      </p:sp>
      <p:pic>
        <p:nvPicPr>
          <p:cNvPr id="10" name="Content Placeholder 9" descr="Graphical user interface&#10;&#10;Description automatically generated">
            <a:extLst>
              <a:ext uri="{FF2B5EF4-FFF2-40B4-BE49-F238E27FC236}">
                <a16:creationId xmlns:a16="http://schemas.microsoft.com/office/drawing/2014/main" id="{AC094009-C221-4E98-88C8-4B12C7A69A61}"/>
              </a:ext>
            </a:extLst>
          </p:cNvPr>
          <p:cNvPicPr>
            <a:picLocks noChangeAspect="1"/>
          </p:cNvPicPr>
          <p:nvPr/>
        </p:nvPicPr>
        <p:blipFill rotWithShape="1">
          <a:blip r:embed="rId2"/>
          <a:srcRect l="4319" r="4344" b="-2"/>
          <a:stretch/>
        </p:blipFill>
        <p:spPr>
          <a:xfrm>
            <a:off x="633999" y="640080"/>
            <a:ext cx="4019312" cy="5588101"/>
          </a:xfrm>
          <a:prstGeom prst="rect">
            <a:avLst/>
          </a:prstGeom>
        </p:spPr>
      </p:pic>
      <p:sp>
        <p:nvSpPr>
          <p:cNvPr id="4" name="Date Placeholder 3">
            <a:extLst>
              <a:ext uri="{FF2B5EF4-FFF2-40B4-BE49-F238E27FC236}">
                <a16:creationId xmlns:a16="http://schemas.microsoft.com/office/drawing/2014/main" id="{3CEC7842-467F-4C9A-A681-B6CEF12259A5}"/>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en-US"/>
              <a:t>12/02/2021</a:t>
            </a:r>
            <a:endParaRPr lang="en-US" dirty="0"/>
          </a:p>
        </p:txBody>
      </p:sp>
      <p:sp>
        <p:nvSpPr>
          <p:cNvPr id="14" name="Content Placeholder 13">
            <a:extLst>
              <a:ext uri="{FF2B5EF4-FFF2-40B4-BE49-F238E27FC236}">
                <a16:creationId xmlns:a16="http://schemas.microsoft.com/office/drawing/2014/main" id="{D081A78A-AC90-4B41-98D1-8E5AA8D9F4DE}"/>
              </a:ext>
            </a:extLst>
          </p:cNvPr>
          <p:cNvSpPr>
            <a:spLocks noGrp="1"/>
          </p:cNvSpPr>
          <p:nvPr>
            <p:ph idx="1"/>
          </p:nvPr>
        </p:nvSpPr>
        <p:spPr>
          <a:xfrm>
            <a:off x="4845217" y="1421244"/>
            <a:ext cx="6015571" cy="4598555"/>
          </a:xfrm>
        </p:spPr>
        <p:txBody>
          <a:bodyPr>
            <a:normAutofit/>
          </a:bodyPr>
          <a:lstStyle/>
          <a:p>
            <a:pPr marL="617220" lvl="1" indent="-342900">
              <a:buFont typeface="+mj-lt"/>
              <a:buAutoNum type="arabicPeriod"/>
            </a:pPr>
            <a:r>
              <a:rPr lang="en-US" sz="2800" dirty="0"/>
              <a:t>Review, assess, and investigate alleged wrongdoing/misconduct</a:t>
            </a:r>
            <a:br>
              <a:rPr lang="en-US" sz="2800" dirty="0"/>
            </a:br>
            <a:endParaRPr lang="en-US" sz="2800" dirty="0"/>
          </a:p>
          <a:p>
            <a:pPr marL="617220" lvl="1" indent="-342900">
              <a:buFont typeface="+mj-lt"/>
              <a:buAutoNum type="arabicPeriod"/>
            </a:pPr>
            <a:r>
              <a:rPr lang="en-US" sz="2800" dirty="0"/>
              <a:t>Document investigation to demonstrate due diligence</a:t>
            </a:r>
            <a:br>
              <a:rPr lang="en-US" sz="2800" dirty="0"/>
            </a:br>
            <a:endParaRPr lang="en-US" sz="2800" dirty="0"/>
          </a:p>
          <a:p>
            <a:pPr marL="617220" lvl="1" indent="-342900">
              <a:buFont typeface="+mj-lt"/>
              <a:buAutoNum type="arabicPeriod"/>
            </a:pPr>
            <a:r>
              <a:rPr lang="en-US" sz="2800" dirty="0"/>
              <a:t>Seek guidance from Presiding Judge’s Office or Court Counsel </a:t>
            </a:r>
            <a:br>
              <a:rPr lang="en-US" sz="2800" dirty="0"/>
            </a:br>
            <a:endParaRPr lang="en-US" sz="2800" dirty="0"/>
          </a:p>
          <a:p>
            <a:pPr marL="617220" lvl="1" indent="-342900">
              <a:buFont typeface="+mj-lt"/>
              <a:buAutoNum type="arabicPeriod"/>
            </a:pPr>
            <a:r>
              <a:rPr lang="en-US" sz="2800" dirty="0"/>
              <a:t>Respond to complainant in writing</a:t>
            </a:r>
          </a:p>
          <a:p>
            <a:endParaRPr lang="en-US" dirty="0"/>
          </a:p>
        </p:txBody>
      </p:sp>
      <p:sp>
        <p:nvSpPr>
          <p:cNvPr id="5" name="Footer Placeholder 4">
            <a:extLst>
              <a:ext uri="{FF2B5EF4-FFF2-40B4-BE49-F238E27FC236}">
                <a16:creationId xmlns:a16="http://schemas.microsoft.com/office/drawing/2014/main" id="{6FC8A35B-1821-4769-BD1E-6A429BD464EB}"/>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t>Superior Court of Los Angeles County Exempt from disclosure by Cal. Rules of Court, rule 10.500(f)11</a:t>
            </a:r>
            <a:endParaRPr lang="en-US" sz="900" dirty="0"/>
          </a:p>
        </p:txBody>
      </p:sp>
      <p:sp>
        <p:nvSpPr>
          <p:cNvPr id="6" name="Slide Number Placeholder 5">
            <a:extLst>
              <a:ext uri="{FF2B5EF4-FFF2-40B4-BE49-F238E27FC236}">
                <a16:creationId xmlns:a16="http://schemas.microsoft.com/office/drawing/2014/main" id="{CCDD87D5-3556-473F-BDA2-2816DB15AF9E}"/>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4FAB73BC-B049-4115-A692-8D63A059BFB8}" type="slidenum">
              <a:rPr lang="en-US"/>
              <a:pPr>
                <a:lnSpc>
                  <a:spcPct val="90000"/>
                </a:lnSpc>
                <a:spcAft>
                  <a:spcPts val="600"/>
                </a:spcAft>
              </a:pPr>
              <a:t>14</a:t>
            </a:fld>
            <a:endParaRPr lang="en-US" dirty="0"/>
          </a:p>
        </p:txBody>
      </p:sp>
    </p:spTree>
    <p:extLst>
      <p:ext uri="{BB962C8B-B14F-4D97-AF65-F5344CB8AC3E}">
        <p14:creationId xmlns:p14="http://schemas.microsoft.com/office/powerpoint/2010/main" val="2157290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29D9-8C68-4C8D-9150-4D256ACA4D66}"/>
              </a:ext>
            </a:extLst>
          </p:cNvPr>
          <p:cNvSpPr>
            <a:spLocks noGrp="1"/>
          </p:cNvSpPr>
          <p:nvPr>
            <p:ph type="title"/>
          </p:nvPr>
        </p:nvSpPr>
        <p:spPr>
          <a:xfrm>
            <a:off x="4965290" y="640080"/>
            <a:ext cx="5997678" cy="560647"/>
          </a:xfrm>
        </p:spPr>
        <p:txBody>
          <a:bodyPr anchor="t">
            <a:normAutofit/>
          </a:bodyPr>
          <a:lstStyle/>
          <a:p>
            <a:r>
              <a:rPr lang="en-US" sz="3200" dirty="0"/>
              <a:t>Judicial Complaint Procedures</a:t>
            </a:r>
          </a:p>
        </p:txBody>
      </p:sp>
      <p:pic>
        <p:nvPicPr>
          <p:cNvPr id="10" name="Content Placeholder 9" descr="Graphical user interface&#10;&#10;Description automatically generated">
            <a:extLst>
              <a:ext uri="{FF2B5EF4-FFF2-40B4-BE49-F238E27FC236}">
                <a16:creationId xmlns:a16="http://schemas.microsoft.com/office/drawing/2014/main" id="{AC094009-C221-4E98-88C8-4B12C7A69A61}"/>
              </a:ext>
            </a:extLst>
          </p:cNvPr>
          <p:cNvPicPr>
            <a:picLocks noChangeAspect="1"/>
          </p:cNvPicPr>
          <p:nvPr/>
        </p:nvPicPr>
        <p:blipFill rotWithShape="1">
          <a:blip r:embed="rId2"/>
          <a:srcRect l="4319" r="4344" b="-2"/>
          <a:stretch/>
        </p:blipFill>
        <p:spPr>
          <a:xfrm>
            <a:off x="633999" y="640080"/>
            <a:ext cx="4019312" cy="5588101"/>
          </a:xfrm>
          <a:prstGeom prst="rect">
            <a:avLst/>
          </a:prstGeom>
        </p:spPr>
      </p:pic>
      <p:sp>
        <p:nvSpPr>
          <p:cNvPr id="4" name="Date Placeholder 3">
            <a:extLst>
              <a:ext uri="{FF2B5EF4-FFF2-40B4-BE49-F238E27FC236}">
                <a16:creationId xmlns:a16="http://schemas.microsoft.com/office/drawing/2014/main" id="{3CEC7842-467F-4C9A-A681-B6CEF12259A5}"/>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en-US"/>
              <a:t>12/02/2021</a:t>
            </a:r>
            <a:endParaRPr lang="en-US" dirty="0"/>
          </a:p>
        </p:txBody>
      </p:sp>
      <p:sp>
        <p:nvSpPr>
          <p:cNvPr id="14" name="Content Placeholder 13">
            <a:extLst>
              <a:ext uri="{FF2B5EF4-FFF2-40B4-BE49-F238E27FC236}">
                <a16:creationId xmlns:a16="http://schemas.microsoft.com/office/drawing/2014/main" id="{D081A78A-AC90-4B41-98D1-8E5AA8D9F4DE}"/>
              </a:ext>
            </a:extLst>
          </p:cNvPr>
          <p:cNvSpPr>
            <a:spLocks noGrp="1"/>
          </p:cNvSpPr>
          <p:nvPr>
            <p:ph idx="1"/>
          </p:nvPr>
        </p:nvSpPr>
        <p:spPr>
          <a:xfrm>
            <a:off x="4920926" y="1485900"/>
            <a:ext cx="6015571" cy="4732020"/>
          </a:xfrm>
        </p:spPr>
        <p:txBody>
          <a:bodyPr>
            <a:normAutofit fontScale="92500" lnSpcReduction="10000"/>
          </a:bodyPr>
          <a:lstStyle/>
          <a:p>
            <a:pPr marL="0" indent="0">
              <a:buNone/>
            </a:pPr>
            <a:r>
              <a:rPr lang="en-US" sz="2000" dirty="0"/>
              <a:t>Legal &amp; Other Issues</a:t>
            </a:r>
            <a:endParaRPr lang="en-US" sz="3600" dirty="0"/>
          </a:p>
          <a:p>
            <a:r>
              <a:rPr lang="en-US" sz="2000" dirty="0"/>
              <a:t>What is the scope of the investigation?</a:t>
            </a:r>
          </a:p>
          <a:p>
            <a:r>
              <a:rPr lang="en-US" sz="2000" dirty="0"/>
              <a:t>Due diligence requirements (prompt, fair, etc.) </a:t>
            </a:r>
          </a:p>
          <a:p>
            <a:r>
              <a:rPr lang="en-US" sz="2000" dirty="0"/>
              <a:t>Ex parte communications in pending cases </a:t>
            </a:r>
          </a:p>
          <a:p>
            <a:pPr lvl="1"/>
            <a:r>
              <a:rPr lang="en-US" i="1" dirty="0"/>
              <a:t>See</a:t>
            </a:r>
            <a:r>
              <a:rPr lang="en-US" dirty="0"/>
              <a:t> CJEO Formal Opinion 2020-015 Supervising Judge’s Duties When a Party Complains about a Judge in a Pending Matter </a:t>
            </a:r>
          </a:p>
          <a:p>
            <a:r>
              <a:rPr lang="en-US" sz="2000" dirty="0"/>
              <a:t>Logistical issues (ordering transcript/audio recording, scheduling witness interviews, outside witnesses, language barriers, etc.)</a:t>
            </a:r>
          </a:p>
          <a:p>
            <a:r>
              <a:rPr lang="en-US" sz="2000" dirty="0"/>
              <a:t>Labor issues (Court employees, DAs, PDs, Bailiffs, etc.)</a:t>
            </a:r>
          </a:p>
          <a:p>
            <a:r>
              <a:rPr lang="en-US" sz="2000" dirty="0"/>
              <a:t>Reputational concerns, etc.</a:t>
            </a:r>
          </a:p>
          <a:p>
            <a:pPr marL="0" indent="0">
              <a:buNone/>
            </a:pPr>
            <a:endParaRPr lang="en-US" dirty="0"/>
          </a:p>
        </p:txBody>
      </p:sp>
      <p:sp>
        <p:nvSpPr>
          <p:cNvPr id="5" name="Footer Placeholder 4">
            <a:extLst>
              <a:ext uri="{FF2B5EF4-FFF2-40B4-BE49-F238E27FC236}">
                <a16:creationId xmlns:a16="http://schemas.microsoft.com/office/drawing/2014/main" id="{6FC8A35B-1821-4769-BD1E-6A429BD464EB}"/>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t>Superior Court of Los Angeles County Exempt from disclosure by Cal. Rules of Court, rule 10.500(f)11</a:t>
            </a:r>
            <a:endParaRPr lang="en-US" sz="900" dirty="0"/>
          </a:p>
        </p:txBody>
      </p:sp>
      <p:sp>
        <p:nvSpPr>
          <p:cNvPr id="6" name="Slide Number Placeholder 5">
            <a:extLst>
              <a:ext uri="{FF2B5EF4-FFF2-40B4-BE49-F238E27FC236}">
                <a16:creationId xmlns:a16="http://schemas.microsoft.com/office/drawing/2014/main" id="{CCDD87D5-3556-473F-BDA2-2816DB15AF9E}"/>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4FAB73BC-B049-4115-A692-8D63A059BFB8}" type="slidenum">
              <a:rPr lang="en-US"/>
              <a:pPr>
                <a:lnSpc>
                  <a:spcPct val="90000"/>
                </a:lnSpc>
                <a:spcAft>
                  <a:spcPts val="600"/>
                </a:spcAft>
              </a:pPr>
              <a:t>15</a:t>
            </a:fld>
            <a:endParaRPr lang="en-US" dirty="0"/>
          </a:p>
        </p:txBody>
      </p:sp>
    </p:spTree>
    <p:extLst>
      <p:ext uri="{BB962C8B-B14F-4D97-AF65-F5344CB8AC3E}">
        <p14:creationId xmlns:p14="http://schemas.microsoft.com/office/powerpoint/2010/main" val="1100265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29D9-8C68-4C8D-9150-4D256ACA4D66}"/>
              </a:ext>
            </a:extLst>
          </p:cNvPr>
          <p:cNvSpPr>
            <a:spLocks noGrp="1"/>
          </p:cNvSpPr>
          <p:nvPr>
            <p:ph type="title"/>
          </p:nvPr>
        </p:nvSpPr>
        <p:spPr>
          <a:xfrm>
            <a:off x="4965290" y="640080"/>
            <a:ext cx="5997678" cy="745375"/>
          </a:xfrm>
        </p:spPr>
        <p:txBody>
          <a:bodyPr anchor="t">
            <a:normAutofit/>
          </a:bodyPr>
          <a:lstStyle/>
          <a:p>
            <a:r>
              <a:rPr lang="en-US" sz="3200" dirty="0"/>
              <a:t>Judicial Complaint Procedures</a:t>
            </a:r>
          </a:p>
        </p:txBody>
      </p:sp>
      <p:pic>
        <p:nvPicPr>
          <p:cNvPr id="10" name="Content Placeholder 9" descr="Graphical user interface&#10;&#10;Description automatically generated">
            <a:extLst>
              <a:ext uri="{FF2B5EF4-FFF2-40B4-BE49-F238E27FC236}">
                <a16:creationId xmlns:a16="http://schemas.microsoft.com/office/drawing/2014/main" id="{AC094009-C221-4E98-88C8-4B12C7A69A61}"/>
              </a:ext>
            </a:extLst>
          </p:cNvPr>
          <p:cNvPicPr>
            <a:picLocks noChangeAspect="1"/>
          </p:cNvPicPr>
          <p:nvPr/>
        </p:nvPicPr>
        <p:blipFill rotWithShape="1">
          <a:blip r:embed="rId2"/>
          <a:srcRect l="4319" r="4344" b="-2"/>
          <a:stretch/>
        </p:blipFill>
        <p:spPr>
          <a:xfrm>
            <a:off x="633999" y="640080"/>
            <a:ext cx="4019312" cy="5588101"/>
          </a:xfrm>
          <a:prstGeom prst="rect">
            <a:avLst/>
          </a:prstGeom>
        </p:spPr>
      </p:pic>
      <p:sp>
        <p:nvSpPr>
          <p:cNvPr id="4" name="Date Placeholder 3">
            <a:extLst>
              <a:ext uri="{FF2B5EF4-FFF2-40B4-BE49-F238E27FC236}">
                <a16:creationId xmlns:a16="http://schemas.microsoft.com/office/drawing/2014/main" id="{3CEC7842-467F-4C9A-A681-B6CEF12259A5}"/>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en-US"/>
              <a:t>12/02/2021</a:t>
            </a:r>
            <a:endParaRPr lang="en-US" dirty="0"/>
          </a:p>
        </p:txBody>
      </p:sp>
      <p:sp>
        <p:nvSpPr>
          <p:cNvPr id="14" name="Content Placeholder 13">
            <a:extLst>
              <a:ext uri="{FF2B5EF4-FFF2-40B4-BE49-F238E27FC236}">
                <a16:creationId xmlns:a16="http://schemas.microsoft.com/office/drawing/2014/main" id="{D081A78A-AC90-4B41-98D1-8E5AA8D9F4DE}"/>
              </a:ext>
            </a:extLst>
          </p:cNvPr>
          <p:cNvSpPr>
            <a:spLocks noGrp="1"/>
          </p:cNvSpPr>
          <p:nvPr>
            <p:ph idx="1"/>
          </p:nvPr>
        </p:nvSpPr>
        <p:spPr>
          <a:xfrm>
            <a:off x="4965290" y="1485900"/>
            <a:ext cx="6015571" cy="3886200"/>
          </a:xfrm>
        </p:spPr>
        <p:txBody>
          <a:bodyPr>
            <a:normAutofit/>
          </a:bodyPr>
          <a:lstStyle/>
          <a:p>
            <a:pPr marL="0" indent="0">
              <a:buNone/>
            </a:pPr>
            <a:r>
              <a:rPr lang="en-US" b="1" cap="small" dirty="0"/>
              <a:t>Remember</a:t>
            </a:r>
          </a:p>
          <a:p>
            <a:r>
              <a:rPr lang="en-US" dirty="0"/>
              <a:t>No SJ authority to overrule or change the decision of another judicial officer or to attempt to affect the outcome in a case pending before another judicial officer. </a:t>
            </a:r>
          </a:p>
          <a:p>
            <a:r>
              <a:rPr lang="en-US" dirty="0"/>
              <a:t>No SJ authority to disqualify a judge from continuing to preside over a case. </a:t>
            </a:r>
          </a:p>
          <a:p>
            <a:r>
              <a:rPr lang="en-US" dirty="0"/>
              <a:t>If you decide to close a complaint in whole or in part because it relates to a permissible exercise of judicial or administrative discretion, you must note the basis for doing so. (Rule 10.703(h).)</a:t>
            </a:r>
          </a:p>
          <a:p>
            <a:endParaRPr lang="en-US" dirty="0"/>
          </a:p>
        </p:txBody>
      </p:sp>
      <p:sp>
        <p:nvSpPr>
          <p:cNvPr id="5" name="Footer Placeholder 4">
            <a:extLst>
              <a:ext uri="{FF2B5EF4-FFF2-40B4-BE49-F238E27FC236}">
                <a16:creationId xmlns:a16="http://schemas.microsoft.com/office/drawing/2014/main" id="{6FC8A35B-1821-4769-BD1E-6A429BD464EB}"/>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t>Superior Court of Los Angeles County Exempt from disclosure by Cal. Rules of Court, rule 10.500(f)11</a:t>
            </a:r>
            <a:endParaRPr lang="en-US" sz="900" dirty="0"/>
          </a:p>
        </p:txBody>
      </p:sp>
      <p:sp>
        <p:nvSpPr>
          <p:cNvPr id="6" name="Slide Number Placeholder 5">
            <a:extLst>
              <a:ext uri="{FF2B5EF4-FFF2-40B4-BE49-F238E27FC236}">
                <a16:creationId xmlns:a16="http://schemas.microsoft.com/office/drawing/2014/main" id="{CCDD87D5-3556-473F-BDA2-2816DB15AF9E}"/>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4FAB73BC-B049-4115-A692-8D63A059BFB8}" type="slidenum">
              <a:rPr lang="en-US"/>
              <a:pPr>
                <a:lnSpc>
                  <a:spcPct val="90000"/>
                </a:lnSpc>
                <a:spcAft>
                  <a:spcPts val="600"/>
                </a:spcAft>
              </a:pPr>
              <a:t>16</a:t>
            </a:fld>
            <a:endParaRPr lang="en-US" dirty="0"/>
          </a:p>
        </p:txBody>
      </p:sp>
    </p:spTree>
    <p:extLst>
      <p:ext uri="{BB962C8B-B14F-4D97-AF65-F5344CB8AC3E}">
        <p14:creationId xmlns:p14="http://schemas.microsoft.com/office/powerpoint/2010/main" val="711187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656DE976-FA86-4F16-B696-96DB22CCC74E}"/>
              </a:ext>
            </a:extLst>
          </p:cNvPr>
          <p:cNvSpPr>
            <a:spLocks noGrp="1"/>
          </p:cNvSpPr>
          <p:nvPr>
            <p:ph type="title"/>
          </p:nvPr>
        </p:nvSpPr>
        <p:spPr>
          <a:xfrm>
            <a:off x="1261871" y="365760"/>
            <a:ext cx="9858383" cy="1325562"/>
          </a:xfrm>
        </p:spPr>
        <p:txBody>
          <a:bodyPr>
            <a:normAutofit/>
          </a:bodyPr>
          <a:lstStyle/>
          <a:p>
            <a:r>
              <a:rPr lang="en-US" dirty="0"/>
              <a:t>Judicial Complaint Issues</a:t>
            </a:r>
          </a:p>
        </p:txBody>
      </p:sp>
      <p:sp>
        <p:nvSpPr>
          <p:cNvPr id="14" name="Rectangle 13">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B0148A24-0CF5-4017-B316-DA5C27BEC31E}"/>
              </a:ext>
            </a:extLst>
          </p:cNvPr>
          <p:cNvSpPr>
            <a:spLocks noGrp="1"/>
          </p:cNvSpPr>
          <p:nvPr>
            <p:ph type="dt" sz="half" idx="10"/>
          </p:nvPr>
        </p:nvSpPr>
        <p:spPr>
          <a:xfrm rot="16200000">
            <a:off x="-495297" y="998537"/>
            <a:ext cx="1904999" cy="365125"/>
          </a:xfrm>
        </p:spPr>
        <p:txBody>
          <a:bodyPr>
            <a:normAutofit/>
          </a:bodyPr>
          <a:lstStyle/>
          <a:p>
            <a:pPr>
              <a:spcAft>
                <a:spcPts val="600"/>
              </a:spcAft>
            </a:pPr>
            <a:r>
              <a:rPr lang="en-US"/>
              <a:t>12/02/2021</a:t>
            </a:r>
            <a:endParaRPr lang="en-US" dirty="0"/>
          </a:p>
        </p:txBody>
      </p:sp>
      <p:sp>
        <p:nvSpPr>
          <p:cNvPr id="3" name="Footer Placeholder 2">
            <a:extLst>
              <a:ext uri="{FF2B5EF4-FFF2-40B4-BE49-F238E27FC236}">
                <a16:creationId xmlns:a16="http://schemas.microsoft.com/office/drawing/2014/main" id="{83F9898F-8100-485F-B1DE-D1C7719EE90A}"/>
              </a:ext>
            </a:extLst>
          </p:cNvPr>
          <p:cNvSpPr>
            <a:spLocks noGrp="1"/>
          </p:cNvSpPr>
          <p:nvPr>
            <p:ph type="ftr" sz="quarter" idx="11"/>
          </p:nvPr>
        </p:nvSpPr>
        <p:spPr>
          <a:xfrm rot="16200000">
            <a:off x="-1333498" y="4046537"/>
            <a:ext cx="3581400" cy="365125"/>
          </a:xfrm>
        </p:spPr>
        <p:txBody>
          <a:bodyPr>
            <a:normAutofit/>
          </a:bodyPr>
          <a:lstStyle/>
          <a:p>
            <a:pPr>
              <a:lnSpc>
                <a:spcPct val="90000"/>
              </a:lnSpc>
              <a:spcAft>
                <a:spcPts val="600"/>
              </a:spcAft>
            </a:pPr>
            <a:r>
              <a:rPr lang="en-US" sz="900"/>
              <a:t>Superior Court of Los Angeles County Exempt from disclosure by Cal. Rules of Court, rule 10.500(f)11</a:t>
            </a:r>
            <a:endParaRPr lang="en-US" sz="900" dirty="0"/>
          </a:p>
        </p:txBody>
      </p:sp>
      <p:sp>
        <p:nvSpPr>
          <p:cNvPr id="4" name="Slide Number Placeholder 3">
            <a:extLst>
              <a:ext uri="{FF2B5EF4-FFF2-40B4-BE49-F238E27FC236}">
                <a16:creationId xmlns:a16="http://schemas.microsoft.com/office/drawing/2014/main" id="{B98ED079-4FD0-4E05-AF1E-15977667853E}"/>
              </a:ext>
            </a:extLst>
          </p:cNvPr>
          <p:cNvSpPr>
            <a:spLocks noGrp="1"/>
          </p:cNvSpPr>
          <p:nvPr>
            <p:ph type="sldNum" sz="quarter" idx="12"/>
          </p:nvPr>
        </p:nvSpPr>
        <p:spPr>
          <a:xfrm>
            <a:off x="1" y="6172200"/>
            <a:ext cx="914400" cy="593725"/>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17</a:t>
            </a:fld>
            <a:endParaRPr lang="en-US" dirty="0"/>
          </a:p>
        </p:txBody>
      </p:sp>
      <p:sp>
        <p:nvSpPr>
          <p:cNvPr id="16" name="Rectangle 15">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5">
            <a:extLst>
              <a:ext uri="{FF2B5EF4-FFF2-40B4-BE49-F238E27FC236}">
                <a16:creationId xmlns:a16="http://schemas.microsoft.com/office/drawing/2014/main" id="{1E524B7D-5837-44D0-9CE2-8766C1E868D8}"/>
              </a:ext>
            </a:extLst>
          </p:cNvPr>
          <p:cNvGraphicFramePr>
            <a:graphicFrameLocks noGrp="1"/>
          </p:cNvGraphicFramePr>
          <p:nvPr>
            <p:ph idx="1"/>
            <p:extLst>
              <p:ext uri="{D42A27DB-BD31-4B8C-83A1-F6EECF244321}">
                <p14:modId xmlns:p14="http://schemas.microsoft.com/office/powerpoint/2010/main" val="590471263"/>
              </p:ext>
            </p:extLst>
          </p:nvPr>
        </p:nvGraphicFramePr>
        <p:xfrm>
          <a:off x="1262063" y="1691322"/>
          <a:ext cx="9858191" cy="4523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8766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3276F71-D0AF-4B58-9A04-8A7399374926}"/>
              </a:ext>
            </a:extLst>
          </p:cNvPr>
          <p:cNvSpPr>
            <a:spLocks noGrp="1"/>
          </p:cNvSpPr>
          <p:nvPr>
            <p:ph type="dt" sz="half" idx="10"/>
          </p:nvPr>
        </p:nvSpPr>
        <p:spPr/>
        <p:txBody>
          <a:bodyPr/>
          <a:lstStyle/>
          <a:p>
            <a:r>
              <a:rPr lang="en-US"/>
              <a:t>12/02/2021</a:t>
            </a:r>
            <a:endParaRPr lang="en-US" dirty="0"/>
          </a:p>
        </p:txBody>
      </p:sp>
      <p:sp>
        <p:nvSpPr>
          <p:cNvPr id="5" name="Footer Placeholder 4">
            <a:extLst>
              <a:ext uri="{FF2B5EF4-FFF2-40B4-BE49-F238E27FC236}">
                <a16:creationId xmlns:a16="http://schemas.microsoft.com/office/drawing/2014/main" id="{31C9176F-0642-4691-8AAB-221F6BB7249B}"/>
              </a:ext>
            </a:extLst>
          </p:cNvPr>
          <p:cNvSpPr>
            <a:spLocks noGrp="1"/>
          </p:cNvSpPr>
          <p:nvPr>
            <p:ph type="ftr" sz="quarter" idx="11"/>
          </p:nvPr>
        </p:nvSpPr>
        <p:spPr/>
        <p:txBody>
          <a:bodyPr/>
          <a:lstStyle/>
          <a:p>
            <a:r>
              <a:rPr lang="en-US"/>
              <a:t>Superior Court of Los Angeles County Exempt from disclosure by Cal. Rules of Court, rule 10.500(f)11</a:t>
            </a:r>
            <a:endParaRPr lang="en-US" dirty="0"/>
          </a:p>
        </p:txBody>
      </p:sp>
      <p:sp>
        <p:nvSpPr>
          <p:cNvPr id="6" name="Slide Number Placeholder 5">
            <a:extLst>
              <a:ext uri="{FF2B5EF4-FFF2-40B4-BE49-F238E27FC236}">
                <a16:creationId xmlns:a16="http://schemas.microsoft.com/office/drawing/2014/main" id="{61E42F00-9B33-4B49-8D6D-979E2ECDFFEB}"/>
              </a:ext>
            </a:extLst>
          </p:cNvPr>
          <p:cNvSpPr>
            <a:spLocks noGrp="1"/>
          </p:cNvSpPr>
          <p:nvPr>
            <p:ph type="sldNum" sz="quarter" idx="12"/>
          </p:nvPr>
        </p:nvSpPr>
        <p:spPr/>
        <p:txBody>
          <a:bodyPr>
            <a:normAutofit lnSpcReduction="10000"/>
          </a:bodyPr>
          <a:lstStyle/>
          <a:p>
            <a:fld id="{4FAB73BC-B049-4115-A692-8D63A059BFB8}" type="slidenum">
              <a:rPr lang="en-US" smtClean="0"/>
              <a:t>18</a:t>
            </a:fld>
            <a:endParaRPr lang="en-US" dirty="0"/>
          </a:p>
        </p:txBody>
      </p:sp>
      <p:pic>
        <p:nvPicPr>
          <p:cNvPr id="8" name="Picture 7" descr="Diagram&#10;&#10;Description automatically generated">
            <a:extLst>
              <a:ext uri="{FF2B5EF4-FFF2-40B4-BE49-F238E27FC236}">
                <a16:creationId xmlns:a16="http://schemas.microsoft.com/office/drawing/2014/main" id="{87DFC4CA-2CC1-45AC-91FF-60D626ACDE50}"/>
              </a:ext>
            </a:extLst>
          </p:cNvPr>
          <p:cNvPicPr>
            <a:picLocks noChangeAspect="1"/>
          </p:cNvPicPr>
          <p:nvPr/>
        </p:nvPicPr>
        <p:blipFill>
          <a:blip r:embed="rId2"/>
          <a:stretch>
            <a:fillRect/>
          </a:stretch>
        </p:blipFill>
        <p:spPr>
          <a:xfrm>
            <a:off x="259396" y="107950"/>
            <a:ext cx="10703879" cy="6629400"/>
          </a:xfrm>
          <a:prstGeom prst="rect">
            <a:avLst/>
          </a:prstGeom>
        </p:spPr>
      </p:pic>
    </p:spTree>
    <p:extLst>
      <p:ext uri="{BB962C8B-B14F-4D97-AF65-F5344CB8AC3E}">
        <p14:creationId xmlns:p14="http://schemas.microsoft.com/office/powerpoint/2010/main" val="319233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3A72E75-629E-41B6-8F78-39EB8A73EF8E}"/>
              </a:ext>
            </a:extLst>
          </p:cNvPr>
          <p:cNvSpPr>
            <a:spLocks noGrp="1"/>
          </p:cNvSpPr>
          <p:nvPr>
            <p:ph type="title"/>
          </p:nvPr>
        </p:nvSpPr>
        <p:spPr>
          <a:xfrm>
            <a:off x="1261872" y="365760"/>
            <a:ext cx="9692640" cy="1325562"/>
          </a:xfrm>
        </p:spPr>
        <p:txBody>
          <a:bodyPr>
            <a:normAutofit fontScale="90000"/>
          </a:bodyPr>
          <a:lstStyle/>
          <a:p>
            <a:r>
              <a:rPr lang="en-US" sz="1100" dirty="0">
                <a:solidFill>
                  <a:srgbClr val="FFFFFF"/>
                </a:solidFill>
              </a:rPr>
              <a:t>	</a:t>
            </a:r>
            <a:br>
              <a:rPr lang="en-US" sz="1100" dirty="0">
                <a:solidFill>
                  <a:srgbClr val="FFFFFF"/>
                </a:solidFill>
              </a:rPr>
            </a:br>
            <a:br>
              <a:rPr lang="en-US" sz="1100" dirty="0">
                <a:solidFill>
                  <a:srgbClr val="FFFFFF"/>
                </a:solidFill>
              </a:rPr>
            </a:br>
            <a:br>
              <a:rPr lang="en-US" sz="1100" dirty="0">
                <a:solidFill>
                  <a:srgbClr val="FFFFFF"/>
                </a:solidFill>
              </a:rPr>
            </a:br>
            <a:br>
              <a:rPr lang="en-US" sz="1100" dirty="0">
                <a:solidFill>
                  <a:srgbClr val="FFFFFF"/>
                </a:solidFill>
              </a:rPr>
            </a:br>
            <a:br>
              <a:rPr lang="en-US" sz="1100" dirty="0">
                <a:solidFill>
                  <a:srgbClr val="FFFFFF"/>
                </a:solidFill>
              </a:rPr>
            </a:br>
            <a:br>
              <a:rPr lang="en-US" sz="1100" dirty="0">
                <a:solidFill>
                  <a:srgbClr val="FFFFFF"/>
                </a:solidFill>
              </a:rPr>
            </a:br>
            <a:br>
              <a:rPr lang="en-US" sz="1100" dirty="0">
                <a:solidFill>
                  <a:srgbClr val="FFFFFF"/>
                </a:solidFill>
              </a:rPr>
            </a:br>
            <a:br>
              <a:rPr lang="en-US" sz="1100" dirty="0">
                <a:solidFill>
                  <a:srgbClr val="FFFFFF"/>
                </a:solidFill>
              </a:rPr>
            </a:br>
            <a:br>
              <a:rPr lang="en-US" sz="1100" dirty="0">
                <a:solidFill>
                  <a:srgbClr val="FFFFFF"/>
                </a:solidFill>
              </a:rPr>
            </a:br>
            <a:br>
              <a:rPr lang="en-US" sz="1100" dirty="0">
                <a:solidFill>
                  <a:srgbClr val="FFFFFF"/>
                </a:solidFill>
              </a:rPr>
            </a:br>
            <a:br>
              <a:rPr lang="en-US" sz="1100" dirty="0">
                <a:solidFill>
                  <a:srgbClr val="FFFFFF"/>
                </a:solidFill>
              </a:rPr>
            </a:br>
            <a:br>
              <a:rPr lang="en-US" sz="1100" dirty="0">
                <a:solidFill>
                  <a:srgbClr val="FFFFFF"/>
                </a:solidFill>
              </a:rPr>
            </a:br>
            <a:br>
              <a:rPr lang="en-US" sz="1100" b="1" dirty="0">
                <a:solidFill>
                  <a:srgbClr val="FFFFFF"/>
                </a:solidFill>
              </a:rPr>
            </a:br>
            <a:r>
              <a:rPr lang="en-US" sz="4000" b="1" dirty="0">
                <a:solidFill>
                  <a:srgbClr val="FFFFFF"/>
                </a:solidFill>
              </a:rPr>
              <a:t>Presiding Judge’s Role in Judicial Discipline is Limited</a:t>
            </a:r>
            <a:endParaRPr lang="en-US" sz="4000" dirty="0">
              <a:solidFill>
                <a:srgbClr val="FFFFFF"/>
              </a:solidFill>
            </a:endParaRPr>
          </a:p>
        </p:txBody>
      </p:sp>
      <p:sp>
        <p:nvSpPr>
          <p:cNvPr id="3" name="Content Placeholder 2">
            <a:extLst>
              <a:ext uri="{FF2B5EF4-FFF2-40B4-BE49-F238E27FC236}">
                <a16:creationId xmlns:a16="http://schemas.microsoft.com/office/drawing/2014/main" id="{01C5E702-131A-432E-A910-E7D132EF7248}"/>
              </a:ext>
            </a:extLst>
          </p:cNvPr>
          <p:cNvSpPr>
            <a:spLocks noGrp="1"/>
          </p:cNvSpPr>
          <p:nvPr>
            <p:ph idx="1"/>
          </p:nvPr>
        </p:nvSpPr>
        <p:spPr>
          <a:xfrm>
            <a:off x="1261872" y="2326990"/>
            <a:ext cx="8595360" cy="3853147"/>
          </a:xfrm>
        </p:spPr>
        <p:txBody>
          <a:bodyPr>
            <a:normAutofit lnSpcReduction="10000"/>
          </a:bodyPr>
          <a:lstStyle/>
          <a:p>
            <a:pPr marL="0" indent="0">
              <a:buNone/>
            </a:pPr>
            <a:r>
              <a:rPr lang="en-US" sz="2400" dirty="0">
                <a:solidFill>
                  <a:srgbClr val="FFFFFF"/>
                </a:solidFill>
              </a:rPr>
              <a:t>Rule 10.603(c)(4)(A): </a:t>
            </a:r>
          </a:p>
          <a:p>
            <a:pPr marL="274320" lvl="1" indent="0">
              <a:buNone/>
            </a:pPr>
            <a:r>
              <a:rPr lang="en-US" sz="2400" dirty="0">
                <a:solidFill>
                  <a:srgbClr val="FFFFFF"/>
                </a:solidFill>
              </a:rPr>
              <a:t>Notify the CJP of : </a:t>
            </a:r>
          </a:p>
          <a:p>
            <a:pPr marL="788670" lvl="1" indent="-514350">
              <a:buAutoNum type="romanLcParenBoth"/>
            </a:pPr>
            <a:r>
              <a:rPr lang="en-US" sz="2400" dirty="0">
                <a:solidFill>
                  <a:schemeClr val="tx1"/>
                </a:solidFill>
              </a:rPr>
              <a:t>A judge’s substantial failure to perform judicial duties, including any habitual neglect of duty, persistent refusal to carry out assignments as assigned by the presiding judge, or persistent refusal to carry out the directives of the presiding judge as authorized by the rules of court; or </a:t>
            </a:r>
          </a:p>
          <a:p>
            <a:pPr marL="788670" lvl="1" indent="-514350">
              <a:buAutoNum type="romanLcParenBoth"/>
            </a:pPr>
            <a:r>
              <a:rPr lang="en-US" sz="2400" dirty="0">
                <a:solidFill>
                  <a:srgbClr val="FFFFFF"/>
                </a:solidFill>
              </a:rPr>
              <a:t>Any absences caused by disability totaling more than 90 court days in a 12-month period, excluding absences authorized under (c)(2); </a:t>
            </a:r>
          </a:p>
          <a:p>
            <a:endParaRPr lang="en-US" dirty="0">
              <a:solidFill>
                <a:srgbClr val="FFFFFF"/>
              </a:solidFill>
            </a:endParaRPr>
          </a:p>
        </p:txBody>
      </p:sp>
      <p:sp>
        <p:nvSpPr>
          <p:cNvPr id="4" name="Footer Placeholder 3">
            <a:extLst>
              <a:ext uri="{FF2B5EF4-FFF2-40B4-BE49-F238E27FC236}">
                <a16:creationId xmlns:a16="http://schemas.microsoft.com/office/drawing/2014/main" id="{B0218922-C4FB-497C-8DBC-B2B01A5204E3}"/>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solidFill>
                  <a:srgbClr val="FFFFFF">
                    <a:alpha val="80000"/>
                  </a:srgbClr>
                </a:solidFill>
              </a:rPr>
              <a:t>Superior Court of Los Angeles County Exempt from disclosure by Cal. Rules of Court, rule 10.500(f)11</a:t>
            </a:r>
            <a:endParaRPr lang="en-US" sz="900" dirty="0">
              <a:solidFill>
                <a:srgbClr val="FFFFFF">
                  <a:alpha val="80000"/>
                </a:srgbClr>
              </a:solidFill>
            </a:endParaRPr>
          </a:p>
        </p:txBody>
      </p:sp>
      <p:sp>
        <p:nvSpPr>
          <p:cNvPr id="5" name="Date Placeholder 4">
            <a:extLst>
              <a:ext uri="{FF2B5EF4-FFF2-40B4-BE49-F238E27FC236}">
                <a16:creationId xmlns:a16="http://schemas.microsoft.com/office/drawing/2014/main" id="{230B28E8-C992-44AC-B6E4-BC9A36B3CAA0}"/>
              </a:ext>
            </a:extLst>
          </p:cNvPr>
          <p:cNvSpPr>
            <a:spLocks noGrp="1"/>
          </p:cNvSpPr>
          <p:nvPr>
            <p:ph type="dt" sz="half" idx="10"/>
          </p:nvPr>
        </p:nvSpPr>
        <p:spPr/>
        <p:txBody>
          <a:bodyPr/>
          <a:lstStyle/>
          <a:p>
            <a:r>
              <a:rPr lang="en-US"/>
              <a:t>12/02/2021</a:t>
            </a:r>
            <a:endParaRPr lang="en-US" dirty="0"/>
          </a:p>
        </p:txBody>
      </p:sp>
      <p:sp>
        <p:nvSpPr>
          <p:cNvPr id="6" name="Slide Number Placeholder 5">
            <a:extLst>
              <a:ext uri="{FF2B5EF4-FFF2-40B4-BE49-F238E27FC236}">
                <a16:creationId xmlns:a16="http://schemas.microsoft.com/office/drawing/2014/main" id="{A458D8CD-AB3B-44FC-8D12-8103926825E8}"/>
              </a:ext>
            </a:extLst>
          </p:cNvPr>
          <p:cNvSpPr>
            <a:spLocks noGrp="1"/>
          </p:cNvSpPr>
          <p:nvPr>
            <p:ph type="sldNum" sz="quarter" idx="12"/>
          </p:nvPr>
        </p:nvSpPr>
        <p:spPr/>
        <p:txBody>
          <a:bodyPr>
            <a:normAutofit lnSpcReduction="10000"/>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27382297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5AC5-6D14-4724-AC0B-8AA7297624E7}"/>
              </a:ext>
            </a:extLst>
          </p:cNvPr>
          <p:cNvSpPr>
            <a:spLocks noGrp="1"/>
          </p:cNvSpPr>
          <p:nvPr>
            <p:ph type="title"/>
          </p:nvPr>
        </p:nvSpPr>
        <p:spPr>
          <a:xfrm>
            <a:off x="718873" y="677863"/>
            <a:ext cx="6396301" cy="1065212"/>
          </a:xfrm>
        </p:spPr>
        <p:txBody>
          <a:bodyPr>
            <a:normAutofit/>
          </a:bodyPr>
          <a:lstStyle/>
          <a:p>
            <a:r>
              <a:rPr lang="en-US" sz="2400" dirty="0"/>
              <a:t>Administrative Responsibilities of All Judges</a:t>
            </a:r>
            <a:br>
              <a:rPr lang="en-US" sz="2400" dirty="0"/>
            </a:br>
            <a:endParaRPr lang="en-US" sz="2400" dirty="0"/>
          </a:p>
        </p:txBody>
      </p:sp>
      <p:sp>
        <p:nvSpPr>
          <p:cNvPr id="3" name="Content Placeholder 2">
            <a:extLst>
              <a:ext uri="{FF2B5EF4-FFF2-40B4-BE49-F238E27FC236}">
                <a16:creationId xmlns:a16="http://schemas.microsoft.com/office/drawing/2014/main" id="{5543588D-E931-4B25-BA92-F24A32D0798B}"/>
              </a:ext>
            </a:extLst>
          </p:cNvPr>
          <p:cNvSpPr>
            <a:spLocks noGrp="1"/>
          </p:cNvSpPr>
          <p:nvPr>
            <p:ph idx="1"/>
          </p:nvPr>
        </p:nvSpPr>
        <p:spPr>
          <a:xfrm>
            <a:off x="718874" y="1847026"/>
            <a:ext cx="4534048" cy="4333111"/>
          </a:xfrm>
        </p:spPr>
        <p:txBody>
          <a:bodyPr>
            <a:normAutofit/>
          </a:bodyPr>
          <a:lstStyle/>
          <a:p>
            <a:r>
              <a:rPr lang="en-US" sz="2000" dirty="0"/>
              <a:t>diligently discharge administrative responsibilities</a:t>
            </a:r>
          </a:p>
          <a:p>
            <a:r>
              <a:rPr lang="en-US" sz="2000" dirty="0"/>
              <a:t>maintain professional competence in judicial administration, and </a:t>
            </a:r>
          </a:p>
          <a:p>
            <a:r>
              <a:rPr lang="en-US" sz="2000" dirty="0"/>
              <a:t>cooperate with other judges and court officials in the administration of court business.</a:t>
            </a:r>
          </a:p>
          <a:p>
            <a:pPr marL="0" indent="0">
              <a:buNone/>
            </a:pPr>
            <a:endParaRPr lang="en-US" sz="1500" dirty="0"/>
          </a:p>
          <a:p>
            <a:pPr marL="0" indent="0">
              <a:buNone/>
            </a:pPr>
            <a:r>
              <a:rPr lang="en-US" sz="1500" dirty="0"/>
              <a:t>Cal. Code of Judicial Ethics, Canon 3C(1), (2) </a:t>
            </a:r>
          </a:p>
        </p:txBody>
      </p:sp>
      <p:pic>
        <p:nvPicPr>
          <p:cNvPr id="8" name="Picture 7" descr="A close up of a building&#10;&#10;Description automatically generated">
            <a:extLst>
              <a:ext uri="{FF2B5EF4-FFF2-40B4-BE49-F238E27FC236}">
                <a16:creationId xmlns:a16="http://schemas.microsoft.com/office/drawing/2014/main" id="{84786E3C-E951-46D5-AA09-B6D0FD79BE1C}"/>
              </a:ext>
            </a:extLst>
          </p:cNvPr>
          <p:cNvPicPr>
            <a:picLocks noChangeAspect="1"/>
          </p:cNvPicPr>
          <p:nvPr/>
        </p:nvPicPr>
        <p:blipFill rotWithShape="1">
          <a:blip r:embed="rId2"/>
          <a:srcRect t="212" b="8809"/>
          <a:stretch/>
        </p:blipFill>
        <p:spPr>
          <a:xfrm>
            <a:off x="5633157" y="1847026"/>
            <a:ext cx="5209989" cy="3163947"/>
          </a:xfrm>
          <a:prstGeom prst="rect">
            <a:avLst/>
          </a:prstGeom>
        </p:spPr>
      </p:pic>
      <p:sp>
        <p:nvSpPr>
          <p:cNvPr id="5" name="Footer Placeholder 4">
            <a:extLst>
              <a:ext uri="{FF2B5EF4-FFF2-40B4-BE49-F238E27FC236}">
                <a16:creationId xmlns:a16="http://schemas.microsoft.com/office/drawing/2014/main" id="{91F13821-B015-4BFD-8FCE-5B7EAAFD3081}"/>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t>Superior Court of Los Angeles County Exempt from disclosure by Cal. Rules of Court, rule 10.500(f)11</a:t>
            </a:r>
            <a:endParaRPr lang="en-US" sz="900" dirty="0"/>
          </a:p>
        </p:txBody>
      </p:sp>
      <p:sp>
        <p:nvSpPr>
          <p:cNvPr id="4" name="Date Placeholder 3">
            <a:extLst>
              <a:ext uri="{FF2B5EF4-FFF2-40B4-BE49-F238E27FC236}">
                <a16:creationId xmlns:a16="http://schemas.microsoft.com/office/drawing/2014/main" id="{2A842281-3490-443E-A751-72228F3406EE}"/>
              </a:ext>
            </a:extLst>
          </p:cNvPr>
          <p:cNvSpPr>
            <a:spLocks noGrp="1"/>
          </p:cNvSpPr>
          <p:nvPr>
            <p:ph type="dt" sz="half" idx="10"/>
          </p:nvPr>
        </p:nvSpPr>
        <p:spPr/>
        <p:txBody>
          <a:bodyPr/>
          <a:lstStyle/>
          <a:p>
            <a:r>
              <a:rPr lang="en-US"/>
              <a:t>12/02/2021</a:t>
            </a:r>
            <a:endParaRPr lang="en-US" dirty="0"/>
          </a:p>
        </p:txBody>
      </p:sp>
      <p:sp>
        <p:nvSpPr>
          <p:cNvPr id="6" name="Slide Number Placeholder 5">
            <a:extLst>
              <a:ext uri="{FF2B5EF4-FFF2-40B4-BE49-F238E27FC236}">
                <a16:creationId xmlns:a16="http://schemas.microsoft.com/office/drawing/2014/main" id="{F929B604-CC61-4B4F-B0CF-343FBD6BDA53}"/>
              </a:ext>
            </a:extLst>
          </p:cNvPr>
          <p:cNvSpPr>
            <a:spLocks noGrp="1"/>
          </p:cNvSpPr>
          <p:nvPr>
            <p:ph type="sldNum" sz="quarter" idx="12"/>
          </p:nvPr>
        </p:nvSpPr>
        <p:spPr/>
        <p:txBody>
          <a:bodyPr>
            <a:normAutofit lnSpcReduction="10000"/>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44760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2">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B4A108-275E-409F-A5AA-D97AB479E62C}"/>
              </a:ext>
            </a:extLst>
          </p:cNvPr>
          <p:cNvSpPr>
            <a:spLocks noGrp="1"/>
          </p:cNvSpPr>
          <p:nvPr>
            <p:ph type="title"/>
          </p:nvPr>
        </p:nvSpPr>
        <p:spPr>
          <a:xfrm>
            <a:off x="1261872" y="365760"/>
            <a:ext cx="9692640" cy="1325562"/>
          </a:xfrm>
        </p:spPr>
        <p:txBody>
          <a:bodyPr>
            <a:normAutofit/>
          </a:bodyPr>
          <a:lstStyle/>
          <a:p>
            <a:r>
              <a:rPr lang="en-US" b="1" dirty="0">
                <a:solidFill>
                  <a:srgbClr val="FFFFFF"/>
                </a:solidFill>
              </a:rPr>
              <a:t>Presiding Judge’s Role in Commissioner Discipline</a:t>
            </a:r>
            <a:endParaRPr lang="en-US" dirty="0">
              <a:solidFill>
                <a:srgbClr val="FFFFFF"/>
              </a:solidFill>
            </a:endParaRPr>
          </a:p>
        </p:txBody>
      </p:sp>
      <p:sp>
        <p:nvSpPr>
          <p:cNvPr id="3" name="Content Placeholder 2">
            <a:extLst>
              <a:ext uri="{FF2B5EF4-FFF2-40B4-BE49-F238E27FC236}">
                <a16:creationId xmlns:a16="http://schemas.microsoft.com/office/drawing/2014/main" id="{AC40EABF-4453-4C87-96BE-8294770B9F02}"/>
              </a:ext>
            </a:extLst>
          </p:cNvPr>
          <p:cNvSpPr>
            <a:spLocks noGrp="1"/>
          </p:cNvSpPr>
          <p:nvPr>
            <p:ph idx="1"/>
          </p:nvPr>
        </p:nvSpPr>
        <p:spPr>
          <a:xfrm>
            <a:off x="1261872" y="2057082"/>
            <a:ext cx="8595360" cy="4123055"/>
          </a:xfrm>
        </p:spPr>
        <p:txBody>
          <a:bodyPr>
            <a:normAutofit lnSpcReduction="10000"/>
          </a:bodyPr>
          <a:lstStyle/>
          <a:p>
            <a:pPr marL="0" indent="0">
              <a:buNone/>
            </a:pPr>
            <a:r>
              <a:rPr lang="en-US" sz="2400" dirty="0">
                <a:solidFill>
                  <a:srgbClr val="FFFFFF"/>
                </a:solidFill>
              </a:rPr>
              <a:t>Rule 10.703(k)(1): </a:t>
            </a:r>
          </a:p>
          <a:p>
            <a:pPr marL="274320" lvl="1" indent="0">
              <a:buNone/>
            </a:pPr>
            <a:br>
              <a:rPr lang="en-US" sz="2400" dirty="0">
                <a:solidFill>
                  <a:srgbClr val="FFFFFF"/>
                </a:solidFill>
              </a:rPr>
            </a:br>
            <a:r>
              <a:rPr lang="en-US" sz="2400" dirty="0">
                <a:solidFill>
                  <a:srgbClr val="FFFFFF"/>
                </a:solidFill>
              </a:rPr>
              <a:t>If after a formal investigation under (j) the complaint results in the written reprimand, suspension, or removal of the subordinate judicial officer for conduct that if alleged against a judge would be within the jurisdiction of the commission under article VI, section 18 of the California Constitution, the presiding judge must promptly forward to the commission a copy of the portions of the court file on the complaint that reasonably reflect the basis of the action taken by the court, including the complaint and the subordinate judicial officer’s response. </a:t>
            </a:r>
          </a:p>
          <a:p>
            <a:endParaRPr lang="en-US" dirty="0">
              <a:solidFill>
                <a:srgbClr val="FFFFFF"/>
              </a:solidFill>
            </a:endParaRPr>
          </a:p>
        </p:txBody>
      </p:sp>
      <p:sp>
        <p:nvSpPr>
          <p:cNvPr id="4" name="Footer Placeholder 3">
            <a:extLst>
              <a:ext uri="{FF2B5EF4-FFF2-40B4-BE49-F238E27FC236}">
                <a16:creationId xmlns:a16="http://schemas.microsoft.com/office/drawing/2014/main" id="{82A49AE5-DB57-4B88-AE79-E2757BF63EF1}"/>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solidFill>
                  <a:srgbClr val="FFFFFF">
                    <a:alpha val="80000"/>
                  </a:srgbClr>
                </a:solidFill>
              </a:rPr>
              <a:t>Superior Court of Los Angeles County Exempt from disclosure by Cal. Rules of Court, rule 10.500(f)11</a:t>
            </a:r>
            <a:endParaRPr lang="en-US" sz="900" dirty="0">
              <a:solidFill>
                <a:srgbClr val="FFFFFF">
                  <a:alpha val="80000"/>
                </a:srgbClr>
              </a:solidFill>
            </a:endParaRPr>
          </a:p>
        </p:txBody>
      </p:sp>
      <p:sp>
        <p:nvSpPr>
          <p:cNvPr id="5" name="Date Placeholder 4">
            <a:extLst>
              <a:ext uri="{FF2B5EF4-FFF2-40B4-BE49-F238E27FC236}">
                <a16:creationId xmlns:a16="http://schemas.microsoft.com/office/drawing/2014/main" id="{4820EE98-F6B7-4770-A87B-BCB4DE845F75}"/>
              </a:ext>
            </a:extLst>
          </p:cNvPr>
          <p:cNvSpPr>
            <a:spLocks noGrp="1"/>
          </p:cNvSpPr>
          <p:nvPr>
            <p:ph type="dt" sz="half" idx="10"/>
          </p:nvPr>
        </p:nvSpPr>
        <p:spPr/>
        <p:txBody>
          <a:bodyPr/>
          <a:lstStyle/>
          <a:p>
            <a:r>
              <a:rPr lang="en-US"/>
              <a:t>12/02/2021</a:t>
            </a:r>
            <a:endParaRPr lang="en-US" dirty="0"/>
          </a:p>
        </p:txBody>
      </p:sp>
      <p:sp>
        <p:nvSpPr>
          <p:cNvPr id="9" name="Slide Number Placeholder 8">
            <a:extLst>
              <a:ext uri="{FF2B5EF4-FFF2-40B4-BE49-F238E27FC236}">
                <a16:creationId xmlns:a16="http://schemas.microsoft.com/office/drawing/2014/main" id="{34372F48-BF11-4F11-B156-3AF311EA8F11}"/>
              </a:ext>
            </a:extLst>
          </p:cNvPr>
          <p:cNvSpPr>
            <a:spLocks noGrp="1"/>
          </p:cNvSpPr>
          <p:nvPr>
            <p:ph type="sldNum" sz="quarter" idx="12"/>
          </p:nvPr>
        </p:nvSpPr>
        <p:spPr/>
        <p:txBody>
          <a:bodyPr>
            <a:normAutofit lnSpcReduction="10000"/>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392607159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B8539B-D937-4D29-805F-D41793E1CEB5}"/>
              </a:ext>
            </a:extLst>
          </p:cNvPr>
          <p:cNvSpPr>
            <a:spLocks noGrp="1"/>
          </p:cNvSpPr>
          <p:nvPr>
            <p:ph type="title"/>
          </p:nvPr>
        </p:nvSpPr>
        <p:spPr>
          <a:xfrm>
            <a:off x="566058" y="836023"/>
            <a:ext cx="2718788" cy="5183777"/>
          </a:xfrm>
        </p:spPr>
        <p:txBody>
          <a:bodyPr anchor="ctr">
            <a:normAutofit/>
          </a:bodyPr>
          <a:lstStyle/>
          <a:p>
            <a:r>
              <a:rPr lang="en-US" sz="3600" dirty="0">
                <a:solidFill>
                  <a:srgbClr val="FFFFFF"/>
                </a:solidFill>
              </a:rPr>
              <a:t>Obligation to Cooperate with CJP</a:t>
            </a:r>
          </a:p>
        </p:txBody>
      </p:sp>
      <p:sp>
        <p:nvSpPr>
          <p:cNvPr id="32" name="Rectangle 3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a:extLst>
              <a:ext uri="{FF2B5EF4-FFF2-40B4-BE49-F238E27FC236}">
                <a16:creationId xmlns:a16="http://schemas.microsoft.com/office/drawing/2014/main" id="{28D3562C-AA60-415D-B351-7AC233CC460A}"/>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en-US">
                <a:solidFill>
                  <a:srgbClr val="46464A">
                    <a:lumMod val="20000"/>
                    <a:lumOff val="80000"/>
                  </a:srgbClr>
                </a:solidFill>
              </a:rPr>
              <a:t>12/02/2021</a:t>
            </a:r>
            <a:endParaRPr lang="en-US" dirty="0">
              <a:solidFill>
                <a:srgbClr val="46464A">
                  <a:lumMod val="20000"/>
                  <a:lumOff val="80000"/>
                </a:srgbClr>
              </a:solidFill>
            </a:endParaRPr>
          </a:p>
        </p:txBody>
      </p:sp>
      <p:sp>
        <p:nvSpPr>
          <p:cNvPr id="4" name="Footer Placeholder 3">
            <a:extLst>
              <a:ext uri="{FF2B5EF4-FFF2-40B4-BE49-F238E27FC236}">
                <a16:creationId xmlns:a16="http://schemas.microsoft.com/office/drawing/2014/main" id="{545D89DF-D338-4854-92F5-4490F1087E9F}"/>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solidFill>
                  <a:srgbClr val="46464A">
                    <a:lumMod val="20000"/>
                    <a:lumOff val="80000"/>
                  </a:srgbClr>
                </a:solidFill>
              </a:rPr>
              <a:t>Superior Court of Los Angeles County Exempt from disclosure by Cal. Rules of Court, rule 10.500(f)11</a:t>
            </a:r>
            <a:endParaRPr lang="en-US" sz="900" dirty="0">
              <a:solidFill>
                <a:srgbClr val="46464A">
                  <a:lumMod val="20000"/>
                  <a:lumOff val="80000"/>
                </a:srgbClr>
              </a:solidFill>
            </a:endParaRPr>
          </a:p>
        </p:txBody>
      </p:sp>
      <p:sp>
        <p:nvSpPr>
          <p:cNvPr id="6" name="Slide Number Placeholder 5">
            <a:extLst>
              <a:ext uri="{FF2B5EF4-FFF2-40B4-BE49-F238E27FC236}">
                <a16:creationId xmlns:a16="http://schemas.microsoft.com/office/drawing/2014/main" id="{4A2C616E-8218-48BC-B080-921B098742D7}"/>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4FAB73BC-B049-4115-A692-8D63A059BFB8}" type="slidenum">
              <a:rPr lang="en-US">
                <a:solidFill>
                  <a:srgbClr val="46464A">
                    <a:lumMod val="60000"/>
                    <a:lumOff val="40000"/>
                  </a:srgbClr>
                </a:solidFill>
              </a:rPr>
              <a:pPr>
                <a:lnSpc>
                  <a:spcPct val="90000"/>
                </a:lnSpc>
                <a:spcAft>
                  <a:spcPts val="600"/>
                </a:spcAft>
              </a:pPr>
              <a:t>21</a:t>
            </a:fld>
            <a:endParaRPr lang="en-US" dirty="0">
              <a:solidFill>
                <a:srgbClr val="46464A">
                  <a:lumMod val="60000"/>
                  <a:lumOff val="40000"/>
                </a:srgbClr>
              </a:solidFill>
            </a:endParaRPr>
          </a:p>
        </p:txBody>
      </p:sp>
      <p:graphicFrame>
        <p:nvGraphicFramePr>
          <p:cNvPr id="26" name="Content Placeholder 2">
            <a:extLst>
              <a:ext uri="{FF2B5EF4-FFF2-40B4-BE49-F238E27FC236}">
                <a16:creationId xmlns:a16="http://schemas.microsoft.com/office/drawing/2014/main" id="{2DFE3DD2-7E0E-44DE-9E7C-321D871C4250}"/>
              </a:ext>
            </a:extLst>
          </p:cNvPr>
          <p:cNvGraphicFramePr>
            <a:graphicFrameLocks noGrp="1"/>
          </p:cNvGraphicFramePr>
          <p:nvPr>
            <p:ph idx="1"/>
            <p:extLst>
              <p:ext uri="{D42A27DB-BD31-4B8C-83A1-F6EECF244321}">
                <p14:modId xmlns:p14="http://schemas.microsoft.com/office/powerpoint/2010/main" val="3553439602"/>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347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5FCDF5-4906-4F90-9FA0-64C88ED3A819}"/>
              </a:ext>
            </a:extLst>
          </p:cNvPr>
          <p:cNvSpPr>
            <a:spLocks noGrp="1"/>
          </p:cNvSpPr>
          <p:nvPr>
            <p:ph type="title"/>
          </p:nvPr>
        </p:nvSpPr>
        <p:spPr>
          <a:xfrm>
            <a:off x="566058" y="836023"/>
            <a:ext cx="2718788" cy="5183777"/>
          </a:xfrm>
        </p:spPr>
        <p:txBody>
          <a:bodyPr anchor="ctr">
            <a:normAutofit/>
          </a:bodyPr>
          <a:lstStyle/>
          <a:p>
            <a:r>
              <a:rPr lang="en-US" sz="3600" dirty="0">
                <a:solidFill>
                  <a:srgbClr val="FFFFFF"/>
                </a:solidFill>
              </a:rPr>
              <a:t>Standard for Judicial Conduct</a:t>
            </a:r>
          </a:p>
        </p:txBody>
      </p:sp>
      <p:sp>
        <p:nvSpPr>
          <p:cNvPr id="14" name="Rectangle 13">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a:extLst>
              <a:ext uri="{FF2B5EF4-FFF2-40B4-BE49-F238E27FC236}">
                <a16:creationId xmlns:a16="http://schemas.microsoft.com/office/drawing/2014/main" id="{FE4AA842-B9ED-478C-970A-D5F98BF10DEA}"/>
              </a:ext>
            </a:extLst>
          </p:cNvPr>
          <p:cNvSpPr>
            <a:spLocks noGrp="1"/>
          </p:cNvSpPr>
          <p:nvPr>
            <p:ph type="dt" sz="half" idx="10"/>
          </p:nvPr>
        </p:nvSpPr>
        <p:spPr>
          <a:xfrm rot="16200000">
            <a:off x="10797542" y="998537"/>
            <a:ext cx="1904999"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solidFill>
                  <a:srgbClr val="46464A">
                    <a:lumMod val="20000"/>
                    <a:lumOff val="80000"/>
                  </a:srgbClr>
                </a:solidFill>
                <a:effectLst/>
                <a:uLnTx/>
                <a:uFillTx/>
                <a:latin typeface="Century Schoolbook" panose="02040604050505020304"/>
                <a:ea typeface="+mn-ea"/>
                <a:cs typeface="+mn-cs"/>
              </a:rPr>
              <a:t>12/02/2021</a:t>
            </a:r>
            <a:endParaRPr kumimoji="0" lang="en-US" b="0" i="0" u="none" strike="noStrike" kern="1200" cap="none" spc="0" normalizeH="0" baseline="0" noProof="0" dirty="0">
              <a:ln>
                <a:noFill/>
              </a:ln>
              <a:solidFill>
                <a:srgbClr val="46464A">
                  <a:lumMod val="20000"/>
                  <a:lumOff val="80000"/>
                </a:srgbClr>
              </a:solidFill>
              <a:effectLst/>
              <a:uLnTx/>
              <a:uFillTx/>
              <a:latin typeface="Century Schoolbook" panose="02040604050505020304"/>
              <a:ea typeface="+mn-ea"/>
              <a:cs typeface="+mn-cs"/>
            </a:endParaRPr>
          </a:p>
        </p:txBody>
      </p:sp>
      <p:sp>
        <p:nvSpPr>
          <p:cNvPr id="4" name="Footer Placeholder 3">
            <a:extLst>
              <a:ext uri="{FF2B5EF4-FFF2-40B4-BE49-F238E27FC236}">
                <a16:creationId xmlns:a16="http://schemas.microsoft.com/office/drawing/2014/main" id="{BB004A56-859F-4169-99C5-154EB2B8AB38}"/>
              </a:ext>
            </a:extLst>
          </p:cNvPr>
          <p:cNvSpPr>
            <a:spLocks noGrp="1"/>
          </p:cNvSpPr>
          <p:nvPr>
            <p:ph type="ftr" sz="quarter" idx="11"/>
          </p:nvPr>
        </p:nvSpPr>
        <p:spPr>
          <a:xfrm rot="16200000">
            <a:off x="9959341" y="4046537"/>
            <a:ext cx="3581400" cy="365125"/>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46464A">
                    <a:lumMod val="20000"/>
                    <a:lumOff val="80000"/>
                  </a:srgbClr>
                </a:solidFill>
                <a:effectLst/>
                <a:uLnTx/>
                <a:uFillTx/>
                <a:latin typeface="Century Schoolbook" panose="02040604050505020304"/>
                <a:ea typeface="+mn-ea"/>
                <a:cs typeface="+mn-cs"/>
              </a:rPr>
              <a:t>Superior Court of Los Angeles County Exempt from disclosure by Cal. Rules of Court, rule 10.500(f)11</a:t>
            </a:r>
            <a:endParaRPr kumimoji="0" lang="en-US" sz="900" b="0" i="0" u="none" strike="noStrike" kern="1200" cap="none" spc="0" normalizeH="0" baseline="0" noProof="0" dirty="0">
              <a:ln>
                <a:noFill/>
              </a:ln>
              <a:solidFill>
                <a:srgbClr val="46464A">
                  <a:lumMod val="20000"/>
                  <a:lumOff val="80000"/>
                </a:srgbClr>
              </a:solidFill>
              <a:effectLst/>
              <a:uLnTx/>
              <a:uFillTx/>
              <a:latin typeface="Century Schoolbook" panose="02040604050505020304"/>
              <a:ea typeface="+mn-ea"/>
              <a:cs typeface="+mn-cs"/>
            </a:endParaRPr>
          </a:p>
        </p:txBody>
      </p:sp>
      <p:sp>
        <p:nvSpPr>
          <p:cNvPr id="6" name="Slide Number Placeholder 5">
            <a:extLst>
              <a:ext uri="{FF2B5EF4-FFF2-40B4-BE49-F238E27FC236}">
                <a16:creationId xmlns:a16="http://schemas.microsoft.com/office/drawing/2014/main" id="{75539B67-4384-458F-8DBA-445E89A621F7}"/>
              </a:ext>
            </a:extLst>
          </p:cNvPr>
          <p:cNvSpPr>
            <a:spLocks noGrp="1"/>
          </p:cNvSpPr>
          <p:nvPr>
            <p:ph type="sldNum" sz="quarter" idx="12"/>
          </p:nvPr>
        </p:nvSpPr>
        <p:spPr>
          <a:xfrm>
            <a:off x="11292840" y="6172200"/>
            <a:ext cx="914400" cy="593725"/>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fld id="{4FAB73BC-B049-4115-A692-8D63A059BFB8}" type="slidenum">
              <a:rPr kumimoji="0" lang="en-US" b="0" i="0" u="none" strike="noStrike" kern="1200" cap="none" spc="0" normalizeH="0" baseline="0" noProof="0">
                <a:ln>
                  <a:noFill/>
                </a:ln>
                <a:solidFill>
                  <a:srgbClr val="46464A">
                    <a:lumMod val="60000"/>
                    <a:lumOff val="40000"/>
                  </a:srgbClr>
                </a:solidFill>
                <a:effectLst/>
                <a:uLnTx/>
                <a:uFillTx/>
                <a:latin typeface="Century Schoolbook" panose="02040604050505020304"/>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22</a:t>
            </a:fld>
            <a:endParaRPr kumimoji="0" lang="en-US" b="0" i="0" u="none" strike="noStrike" kern="1200" cap="none" spc="0" normalizeH="0" baseline="0" noProof="0" dirty="0">
              <a:ln>
                <a:noFill/>
              </a:ln>
              <a:solidFill>
                <a:srgbClr val="46464A">
                  <a:lumMod val="60000"/>
                  <a:lumOff val="40000"/>
                </a:srgbClr>
              </a:solidFill>
              <a:effectLst/>
              <a:uLnTx/>
              <a:uFillTx/>
              <a:latin typeface="Century Schoolbook" panose="02040604050505020304"/>
              <a:ea typeface="+mn-ea"/>
              <a:cs typeface="+mn-cs"/>
            </a:endParaRPr>
          </a:p>
        </p:txBody>
      </p:sp>
      <p:graphicFrame>
        <p:nvGraphicFramePr>
          <p:cNvPr id="8" name="Content Placeholder 2">
            <a:extLst>
              <a:ext uri="{FF2B5EF4-FFF2-40B4-BE49-F238E27FC236}">
                <a16:creationId xmlns:a16="http://schemas.microsoft.com/office/drawing/2014/main" id="{B407EF59-A3CD-407E-9520-66E8D7AB3A40}"/>
              </a:ext>
            </a:extLst>
          </p:cNvPr>
          <p:cNvGraphicFramePr>
            <a:graphicFrameLocks noGrp="1"/>
          </p:cNvGraphicFramePr>
          <p:nvPr>
            <p:ph idx="1"/>
            <p:extLst>
              <p:ext uri="{D42A27DB-BD31-4B8C-83A1-F6EECF244321}">
                <p14:modId xmlns:p14="http://schemas.microsoft.com/office/powerpoint/2010/main" val="3384547943"/>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7246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48807D-A6BE-4CBC-A4C7-0B9DA71E68DE}"/>
              </a:ext>
            </a:extLst>
          </p:cNvPr>
          <p:cNvSpPr>
            <a:spLocks noGrp="1"/>
          </p:cNvSpPr>
          <p:nvPr>
            <p:ph type="title"/>
          </p:nvPr>
        </p:nvSpPr>
        <p:spPr>
          <a:xfrm>
            <a:off x="566058" y="836023"/>
            <a:ext cx="2718788" cy="5183777"/>
          </a:xfrm>
        </p:spPr>
        <p:txBody>
          <a:bodyPr anchor="ctr">
            <a:normAutofit/>
          </a:bodyPr>
          <a:lstStyle/>
          <a:p>
            <a:r>
              <a:rPr lang="en-US" sz="4000" dirty="0">
                <a:solidFill>
                  <a:srgbClr val="FFFFFF"/>
                </a:solidFill>
              </a:rPr>
              <a:t>Corrective Action for Judicial Officers</a:t>
            </a:r>
          </a:p>
        </p:txBody>
      </p:sp>
      <p:sp>
        <p:nvSpPr>
          <p:cNvPr id="13" name="Rectangle 12">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9E152994-F9FC-4C16-8906-C98E84DA9787}"/>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solidFill>
                  <a:srgbClr val="46464A">
                    <a:lumMod val="20000"/>
                    <a:lumOff val="80000"/>
                  </a:srgbClr>
                </a:solidFill>
              </a:rPr>
              <a:t>Superior Court of Los Angeles County Exempt from disclosure by Cal. Rules of Court, rule 10.500(f)11</a:t>
            </a:r>
            <a:endParaRPr lang="en-US" sz="900" dirty="0">
              <a:solidFill>
                <a:srgbClr val="46464A">
                  <a:lumMod val="20000"/>
                  <a:lumOff val="80000"/>
                </a:srgbClr>
              </a:solidFill>
            </a:endParaRPr>
          </a:p>
        </p:txBody>
      </p:sp>
      <p:graphicFrame>
        <p:nvGraphicFramePr>
          <p:cNvPr id="7" name="Content Placeholder 2">
            <a:extLst>
              <a:ext uri="{FF2B5EF4-FFF2-40B4-BE49-F238E27FC236}">
                <a16:creationId xmlns:a16="http://schemas.microsoft.com/office/drawing/2014/main" id="{24AB5B72-A501-44C9-AB22-E75FC023F565}"/>
              </a:ext>
            </a:extLst>
          </p:cNvPr>
          <p:cNvGraphicFramePr>
            <a:graphicFrameLocks noGrp="1"/>
          </p:cNvGraphicFramePr>
          <p:nvPr>
            <p:ph idx="1"/>
            <p:extLst>
              <p:ext uri="{D42A27DB-BD31-4B8C-83A1-F6EECF244321}">
                <p14:modId xmlns:p14="http://schemas.microsoft.com/office/powerpoint/2010/main" val="722241308"/>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1CE43850-25F9-46DF-AC8E-6F83928D8D41}"/>
              </a:ext>
            </a:extLst>
          </p:cNvPr>
          <p:cNvSpPr>
            <a:spLocks noGrp="1"/>
          </p:cNvSpPr>
          <p:nvPr>
            <p:ph type="dt" sz="half" idx="10"/>
          </p:nvPr>
        </p:nvSpPr>
        <p:spPr/>
        <p:txBody>
          <a:bodyPr/>
          <a:lstStyle/>
          <a:p>
            <a:r>
              <a:rPr lang="en-US"/>
              <a:t>12/02/2021</a:t>
            </a:r>
            <a:endParaRPr lang="en-US" dirty="0"/>
          </a:p>
        </p:txBody>
      </p:sp>
      <p:sp>
        <p:nvSpPr>
          <p:cNvPr id="4" name="Slide Number Placeholder 3">
            <a:extLst>
              <a:ext uri="{FF2B5EF4-FFF2-40B4-BE49-F238E27FC236}">
                <a16:creationId xmlns:a16="http://schemas.microsoft.com/office/drawing/2014/main" id="{39EB5BF9-EB08-4C6A-9E2E-3524535EEFF0}"/>
              </a:ext>
            </a:extLst>
          </p:cNvPr>
          <p:cNvSpPr>
            <a:spLocks noGrp="1"/>
          </p:cNvSpPr>
          <p:nvPr>
            <p:ph type="sldNum" sz="quarter" idx="12"/>
          </p:nvPr>
        </p:nvSpPr>
        <p:spPr/>
        <p:txBody>
          <a:bodyPr>
            <a:normAutofit lnSpcReduction="10000"/>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135629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2D21D5-B9DD-4E6B-925B-8C2DB48CB519}"/>
              </a:ext>
            </a:extLst>
          </p:cNvPr>
          <p:cNvSpPr>
            <a:spLocks noGrp="1"/>
          </p:cNvSpPr>
          <p:nvPr>
            <p:ph type="title"/>
          </p:nvPr>
        </p:nvSpPr>
        <p:spPr>
          <a:xfrm>
            <a:off x="566058" y="836023"/>
            <a:ext cx="2718788" cy="5183777"/>
          </a:xfrm>
        </p:spPr>
        <p:txBody>
          <a:bodyPr anchor="ctr">
            <a:normAutofit/>
          </a:bodyPr>
          <a:lstStyle/>
          <a:p>
            <a:r>
              <a:rPr lang="en-US" sz="3600" dirty="0">
                <a:solidFill>
                  <a:srgbClr val="FFFFFF"/>
                </a:solidFill>
              </a:rPr>
              <a:t>Corrective Action for Judicial Officers</a:t>
            </a:r>
          </a:p>
        </p:txBody>
      </p:sp>
      <p:sp>
        <p:nvSpPr>
          <p:cNvPr id="12"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C316593-0BEA-48AD-A2D9-322F5CF81614}"/>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solidFill>
                  <a:srgbClr val="46464A">
                    <a:lumMod val="20000"/>
                    <a:lumOff val="80000"/>
                  </a:srgbClr>
                </a:solidFill>
              </a:rPr>
              <a:t>Superior Court of Los Angeles County Exempt from disclosure by Cal. Rules of Court, rule 10.500(f)11</a:t>
            </a:r>
            <a:endParaRPr lang="en-US" sz="900" dirty="0">
              <a:solidFill>
                <a:srgbClr val="46464A">
                  <a:lumMod val="20000"/>
                  <a:lumOff val="80000"/>
                </a:srgbClr>
              </a:solidFill>
            </a:endParaRPr>
          </a:p>
        </p:txBody>
      </p:sp>
      <p:graphicFrame>
        <p:nvGraphicFramePr>
          <p:cNvPr id="6" name="Content Placeholder 2">
            <a:extLst>
              <a:ext uri="{FF2B5EF4-FFF2-40B4-BE49-F238E27FC236}">
                <a16:creationId xmlns:a16="http://schemas.microsoft.com/office/drawing/2014/main" id="{E3543418-B5FB-4A8F-91FF-AC11E0FA4EC6}"/>
              </a:ext>
            </a:extLst>
          </p:cNvPr>
          <p:cNvGraphicFramePr>
            <a:graphicFrameLocks noGrp="1"/>
          </p:cNvGraphicFramePr>
          <p:nvPr>
            <p:ph idx="1"/>
            <p:extLst>
              <p:ext uri="{D42A27DB-BD31-4B8C-83A1-F6EECF244321}">
                <p14:modId xmlns:p14="http://schemas.microsoft.com/office/powerpoint/2010/main" val="3539036972"/>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A89E4CC3-F428-473D-B8D4-540AF06F71CA}"/>
              </a:ext>
            </a:extLst>
          </p:cNvPr>
          <p:cNvSpPr>
            <a:spLocks noGrp="1"/>
          </p:cNvSpPr>
          <p:nvPr>
            <p:ph type="dt" sz="half" idx="10"/>
          </p:nvPr>
        </p:nvSpPr>
        <p:spPr/>
        <p:txBody>
          <a:bodyPr/>
          <a:lstStyle/>
          <a:p>
            <a:r>
              <a:rPr lang="en-US"/>
              <a:t>12/02/2021</a:t>
            </a:r>
            <a:endParaRPr lang="en-US" dirty="0"/>
          </a:p>
        </p:txBody>
      </p:sp>
      <p:sp>
        <p:nvSpPr>
          <p:cNvPr id="5" name="Slide Number Placeholder 4">
            <a:extLst>
              <a:ext uri="{FF2B5EF4-FFF2-40B4-BE49-F238E27FC236}">
                <a16:creationId xmlns:a16="http://schemas.microsoft.com/office/drawing/2014/main" id="{FEDFDBE8-06A9-4025-B9F5-7D98D00AC7AB}"/>
              </a:ext>
            </a:extLst>
          </p:cNvPr>
          <p:cNvSpPr>
            <a:spLocks noGrp="1"/>
          </p:cNvSpPr>
          <p:nvPr>
            <p:ph type="sldNum" sz="quarter" idx="12"/>
          </p:nvPr>
        </p:nvSpPr>
        <p:spPr/>
        <p:txBody>
          <a:bodyPr>
            <a:normAutofit lnSpcReduction="10000"/>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295284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80FD29-3C57-4A8D-B2DE-D6E39027B43E}"/>
              </a:ext>
            </a:extLst>
          </p:cNvPr>
          <p:cNvSpPr>
            <a:spLocks noGrp="1"/>
          </p:cNvSpPr>
          <p:nvPr>
            <p:ph type="title"/>
          </p:nvPr>
        </p:nvSpPr>
        <p:spPr>
          <a:xfrm>
            <a:off x="566058" y="836023"/>
            <a:ext cx="2718788" cy="5183777"/>
          </a:xfrm>
        </p:spPr>
        <p:txBody>
          <a:bodyPr anchor="ctr">
            <a:normAutofit/>
          </a:bodyPr>
          <a:lstStyle/>
          <a:p>
            <a:r>
              <a:rPr lang="en-US" sz="3600" dirty="0">
                <a:solidFill>
                  <a:srgbClr val="FFFFFF"/>
                </a:solidFill>
              </a:rPr>
              <a:t>When does Court report judicial misconduct to CJP?</a:t>
            </a:r>
          </a:p>
        </p:txBody>
      </p:sp>
      <p:sp>
        <p:nvSpPr>
          <p:cNvPr id="12"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3384AD43-A2D0-463E-9C6D-5C966D8EBB89}"/>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solidFill>
                  <a:srgbClr val="46464A">
                    <a:lumMod val="20000"/>
                    <a:lumOff val="80000"/>
                  </a:srgbClr>
                </a:solidFill>
              </a:rPr>
              <a:t>Superior Court of Los Angeles County Exempt from disclosure by Cal. Rules of Court, rule 10.500(f)11</a:t>
            </a:r>
            <a:endParaRPr lang="en-US" sz="900" dirty="0">
              <a:solidFill>
                <a:srgbClr val="46464A">
                  <a:lumMod val="20000"/>
                  <a:lumOff val="80000"/>
                </a:srgbClr>
              </a:solidFill>
            </a:endParaRPr>
          </a:p>
        </p:txBody>
      </p:sp>
      <p:graphicFrame>
        <p:nvGraphicFramePr>
          <p:cNvPr id="7" name="Content Placeholder 2">
            <a:extLst>
              <a:ext uri="{FF2B5EF4-FFF2-40B4-BE49-F238E27FC236}">
                <a16:creationId xmlns:a16="http://schemas.microsoft.com/office/drawing/2014/main" id="{A9596DA5-20DA-497C-A372-27527395C49E}"/>
              </a:ext>
            </a:extLst>
          </p:cNvPr>
          <p:cNvGraphicFramePr>
            <a:graphicFrameLocks noGrp="1"/>
          </p:cNvGraphicFramePr>
          <p:nvPr>
            <p:ph idx="1"/>
            <p:extLst>
              <p:ext uri="{D42A27DB-BD31-4B8C-83A1-F6EECF244321}">
                <p14:modId xmlns:p14="http://schemas.microsoft.com/office/powerpoint/2010/main" val="235703746"/>
              </p:ext>
            </p:extLst>
          </p:nvPr>
        </p:nvGraphicFramePr>
        <p:xfrm>
          <a:off x="4658814" y="804672"/>
          <a:ext cx="6359389" cy="5428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B7F1D6B4-1D45-4BE6-8753-0F232A72CA4B}"/>
              </a:ext>
            </a:extLst>
          </p:cNvPr>
          <p:cNvSpPr>
            <a:spLocks noGrp="1"/>
          </p:cNvSpPr>
          <p:nvPr>
            <p:ph type="dt" sz="half" idx="10"/>
          </p:nvPr>
        </p:nvSpPr>
        <p:spPr/>
        <p:txBody>
          <a:bodyPr/>
          <a:lstStyle/>
          <a:p>
            <a:r>
              <a:rPr lang="en-US"/>
              <a:t>12/02/2021</a:t>
            </a:r>
            <a:endParaRPr lang="en-US" dirty="0"/>
          </a:p>
        </p:txBody>
      </p:sp>
      <p:sp>
        <p:nvSpPr>
          <p:cNvPr id="5" name="Slide Number Placeholder 4">
            <a:extLst>
              <a:ext uri="{FF2B5EF4-FFF2-40B4-BE49-F238E27FC236}">
                <a16:creationId xmlns:a16="http://schemas.microsoft.com/office/drawing/2014/main" id="{6ADAA12C-322B-4FB7-B4CF-F4B889B2F0D6}"/>
              </a:ext>
            </a:extLst>
          </p:cNvPr>
          <p:cNvSpPr>
            <a:spLocks noGrp="1"/>
          </p:cNvSpPr>
          <p:nvPr>
            <p:ph type="sldNum" sz="quarter" idx="12"/>
          </p:nvPr>
        </p:nvSpPr>
        <p:spPr/>
        <p:txBody>
          <a:bodyPr>
            <a:normAutofit lnSpcReduction="10000"/>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39674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5AC5-6D14-4724-AC0B-8AA7297624E7}"/>
              </a:ext>
            </a:extLst>
          </p:cNvPr>
          <p:cNvSpPr>
            <a:spLocks noGrp="1"/>
          </p:cNvSpPr>
          <p:nvPr>
            <p:ph type="title"/>
          </p:nvPr>
        </p:nvSpPr>
        <p:spPr>
          <a:xfrm>
            <a:off x="718875" y="677864"/>
            <a:ext cx="6339150" cy="989012"/>
          </a:xfrm>
        </p:spPr>
        <p:txBody>
          <a:bodyPr>
            <a:normAutofit/>
          </a:bodyPr>
          <a:lstStyle/>
          <a:p>
            <a:r>
              <a:rPr lang="en-US" sz="2400" dirty="0"/>
              <a:t>Administrative Responsibilities of All Judges</a:t>
            </a:r>
            <a:br>
              <a:rPr lang="en-US" sz="2400" dirty="0"/>
            </a:br>
            <a:endParaRPr lang="en-US" sz="2400" dirty="0"/>
          </a:p>
        </p:txBody>
      </p:sp>
      <p:sp>
        <p:nvSpPr>
          <p:cNvPr id="3" name="Content Placeholder 2">
            <a:extLst>
              <a:ext uri="{FF2B5EF4-FFF2-40B4-BE49-F238E27FC236}">
                <a16:creationId xmlns:a16="http://schemas.microsoft.com/office/drawing/2014/main" id="{5543588D-E931-4B25-BA92-F24A32D0798B}"/>
              </a:ext>
            </a:extLst>
          </p:cNvPr>
          <p:cNvSpPr>
            <a:spLocks noGrp="1"/>
          </p:cNvSpPr>
          <p:nvPr>
            <p:ph idx="1"/>
          </p:nvPr>
        </p:nvSpPr>
        <p:spPr>
          <a:xfrm>
            <a:off x="718875" y="1847026"/>
            <a:ext cx="4534048" cy="3854979"/>
          </a:xfrm>
        </p:spPr>
        <p:txBody>
          <a:bodyPr>
            <a:normAutofit/>
          </a:bodyPr>
          <a:lstStyle/>
          <a:p>
            <a:r>
              <a:rPr lang="en-US" sz="1400" dirty="0"/>
              <a:t>Hear all assigned cases unless disqualified</a:t>
            </a:r>
          </a:p>
          <a:p>
            <a:r>
              <a:rPr lang="en-US" sz="1400" dirty="0"/>
              <a:t>Notify the presiding judge on the completion or continuation of a trial or other assigned matter for hearing</a:t>
            </a:r>
          </a:p>
          <a:p>
            <a:r>
              <a:rPr lang="en-US" sz="1400" dirty="0"/>
              <a:t>Request advance approval for an intended absence of one-half day or more</a:t>
            </a:r>
          </a:p>
          <a:p>
            <a:r>
              <a:rPr lang="en-US" sz="1400" dirty="0"/>
              <a:t>Follow court’s personnel plan when dealing with employees</a:t>
            </a:r>
          </a:p>
          <a:p>
            <a:r>
              <a:rPr lang="en-US" sz="1400" dirty="0"/>
              <a:t>Follow directives of the presiding judge in matters of court management and administration</a:t>
            </a:r>
          </a:p>
          <a:p>
            <a:pPr marL="0" indent="0">
              <a:buNone/>
            </a:pPr>
            <a:r>
              <a:rPr lang="en-US" sz="1400" b="1" dirty="0"/>
              <a:t>Cal. Rules of Court, rule 10.608</a:t>
            </a:r>
          </a:p>
        </p:txBody>
      </p:sp>
      <p:pic>
        <p:nvPicPr>
          <p:cNvPr id="8" name="Picture 7" descr="A close up of a building&#10;&#10;Description automatically generated">
            <a:extLst>
              <a:ext uri="{FF2B5EF4-FFF2-40B4-BE49-F238E27FC236}">
                <a16:creationId xmlns:a16="http://schemas.microsoft.com/office/drawing/2014/main" id="{84786E3C-E951-46D5-AA09-B6D0FD79BE1C}"/>
              </a:ext>
            </a:extLst>
          </p:cNvPr>
          <p:cNvPicPr>
            <a:picLocks noChangeAspect="1"/>
          </p:cNvPicPr>
          <p:nvPr/>
        </p:nvPicPr>
        <p:blipFill rotWithShape="1">
          <a:blip r:embed="rId2"/>
          <a:srcRect t="212" b="8809"/>
          <a:stretch/>
        </p:blipFill>
        <p:spPr>
          <a:xfrm>
            <a:off x="5633157" y="1847026"/>
            <a:ext cx="5209989" cy="3163947"/>
          </a:xfrm>
          <a:prstGeom prst="rect">
            <a:avLst/>
          </a:prstGeom>
        </p:spPr>
      </p:pic>
      <p:sp>
        <p:nvSpPr>
          <p:cNvPr id="5" name="Footer Placeholder 4">
            <a:extLst>
              <a:ext uri="{FF2B5EF4-FFF2-40B4-BE49-F238E27FC236}">
                <a16:creationId xmlns:a16="http://schemas.microsoft.com/office/drawing/2014/main" id="{91F13821-B015-4BFD-8FCE-5B7EAAFD3081}"/>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t>Superior Court of Los Angeles County Exempt from disclosure by Cal. Rules of Court, rule 10.500(f)11</a:t>
            </a:r>
            <a:endParaRPr lang="en-US" sz="900" dirty="0"/>
          </a:p>
        </p:txBody>
      </p:sp>
      <p:sp>
        <p:nvSpPr>
          <p:cNvPr id="4" name="Date Placeholder 3">
            <a:extLst>
              <a:ext uri="{FF2B5EF4-FFF2-40B4-BE49-F238E27FC236}">
                <a16:creationId xmlns:a16="http://schemas.microsoft.com/office/drawing/2014/main" id="{0062B1CE-5A9B-453E-8A6C-993F0F62974A}"/>
              </a:ext>
            </a:extLst>
          </p:cNvPr>
          <p:cNvSpPr>
            <a:spLocks noGrp="1"/>
          </p:cNvSpPr>
          <p:nvPr>
            <p:ph type="dt" sz="half" idx="10"/>
          </p:nvPr>
        </p:nvSpPr>
        <p:spPr/>
        <p:txBody>
          <a:bodyPr/>
          <a:lstStyle/>
          <a:p>
            <a:r>
              <a:rPr lang="en-US"/>
              <a:t>12/02/2021</a:t>
            </a:r>
            <a:endParaRPr lang="en-US" dirty="0"/>
          </a:p>
        </p:txBody>
      </p:sp>
      <p:sp>
        <p:nvSpPr>
          <p:cNvPr id="6" name="Slide Number Placeholder 5">
            <a:extLst>
              <a:ext uri="{FF2B5EF4-FFF2-40B4-BE49-F238E27FC236}">
                <a16:creationId xmlns:a16="http://schemas.microsoft.com/office/drawing/2014/main" id="{ADA6DF12-F6EB-4902-B009-07C1160012DC}"/>
              </a:ext>
            </a:extLst>
          </p:cNvPr>
          <p:cNvSpPr>
            <a:spLocks noGrp="1"/>
          </p:cNvSpPr>
          <p:nvPr>
            <p:ph type="sldNum" sz="quarter" idx="12"/>
          </p:nvPr>
        </p:nvSpPr>
        <p:spPr/>
        <p:txBody>
          <a:bodyPr>
            <a:normAutofit lnSpcReduction="10000"/>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398985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5AC5-6D14-4724-AC0B-8AA7297624E7}"/>
              </a:ext>
            </a:extLst>
          </p:cNvPr>
          <p:cNvSpPr>
            <a:spLocks noGrp="1"/>
          </p:cNvSpPr>
          <p:nvPr>
            <p:ph type="title"/>
          </p:nvPr>
        </p:nvSpPr>
        <p:spPr>
          <a:xfrm>
            <a:off x="718874" y="677863"/>
            <a:ext cx="7005901" cy="750887"/>
          </a:xfrm>
        </p:spPr>
        <p:txBody>
          <a:bodyPr>
            <a:normAutofit/>
          </a:bodyPr>
          <a:lstStyle/>
          <a:p>
            <a:r>
              <a:rPr lang="en-US" sz="2400" dirty="0"/>
              <a:t>Administrative Responsibilities of All Judges</a:t>
            </a:r>
            <a:br>
              <a:rPr lang="en-US" sz="2400" dirty="0"/>
            </a:br>
            <a:endParaRPr lang="en-US" sz="2400" dirty="0"/>
          </a:p>
        </p:txBody>
      </p:sp>
      <p:sp>
        <p:nvSpPr>
          <p:cNvPr id="3" name="Content Placeholder 2">
            <a:extLst>
              <a:ext uri="{FF2B5EF4-FFF2-40B4-BE49-F238E27FC236}">
                <a16:creationId xmlns:a16="http://schemas.microsoft.com/office/drawing/2014/main" id="{5543588D-E931-4B25-BA92-F24A32D0798B}"/>
              </a:ext>
            </a:extLst>
          </p:cNvPr>
          <p:cNvSpPr>
            <a:spLocks noGrp="1"/>
          </p:cNvSpPr>
          <p:nvPr>
            <p:ph idx="1"/>
          </p:nvPr>
        </p:nvSpPr>
        <p:spPr>
          <a:xfrm>
            <a:off x="736943" y="1847026"/>
            <a:ext cx="4534048" cy="3854979"/>
          </a:xfrm>
        </p:spPr>
        <p:txBody>
          <a:bodyPr>
            <a:normAutofit/>
          </a:bodyPr>
          <a:lstStyle/>
          <a:p>
            <a:r>
              <a:rPr lang="en-US" sz="1500" dirty="0"/>
              <a:t>Declare conflicts of interest</a:t>
            </a:r>
          </a:p>
          <a:p>
            <a:r>
              <a:rPr lang="en-US" sz="1500" dirty="0"/>
              <a:t>Monitor submitted cases</a:t>
            </a:r>
          </a:p>
          <a:p>
            <a:r>
              <a:rPr lang="en-US" sz="1500" dirty="0"/>
              <a:t>Submission of timely salary affidavit</a:t>
            </a:r>
          </a:p>
          <a:p>
            <a:r>
              <a:rPr lang="en-US" sz="1500" dirty="0"/>
              <a:t>Fulfill education requirements</a:t>
            </a:r>
          </a:p>
          <a:p>
            <a:r>
              <a:rPr lang="en-US" sz="1500" dirty="0"/>
              <a:t>Conduct community outreach</a:t>
            </a:r>
          </a:p>
          <a:p>
            <a:r>
              <a:rPr lang="en-US" sz="1500" dirty="0"/>
              <a:t>Obligation to report counsel to state bar</a:t>
            </a:r>
          </a:p>
          <a:p>
            <a:r>
              <a:rPr lang="en-US" sz="1500" dirty="0"/>
              <a:t>Obligation to avoid conflict of interest in administrative responsibilities.</a:t>
            </a:r>
          </a:p>
          <a:p>
            <a:r>
              <a:rPr lang="en-US" sz="1500" dirty="0"/>
              <a:t>Duty to cooperate with a CJP inquiry. </a:t>
            </a:r>
          </a:p>
          <a:p>
            <a:endParaRPr lang="en-US" sz="1500" dirty="0"/>
          </a:p>
        </p:txBody>
      </p:sp>
      <p:pic>
        <p:nvPicPr>
          <p:cNvPr id="8" name="Picture 7" descr="A close up of a building&#10;&#10;Description automatically generated">
            <a:extLst>
              <a:ext uri="{FF2B5EF4-FFF2-40B4-BE49-F238E27FC236}">
                <a16:creationId xmlns:a16="http://schemas.microsoft.com/office/drawing/2014/main" id="{84786E3C-E951-46D5-AA09-B6D0FD79BE1C}"/>
              </a:ext>
            </a:extLst>
          </p:cNvPr>
          <p:cNvPicPr>
            <a:picLocks noChangeAspect="1"/>
          </p:cNvPicPr>
          <p:nvPr/>
        </p:nvPicPr>
        <p:blipFill rotWithShape="1">
          <a:blip r:embed="rId2"/>
          <a:srcRect t="212" b="8809"/>
          <a:stretch/>
        </p:blipFill>
        <p:spPr>
          <a:xfrm>
            <a:off x="5633157" y="1847026"/>
            <a:ext cx="5209989" cy="3163947"/>
          </a:xfrm>
          <a:prstGeom prst="rect">
            <a:avLst/>
          </a:prstGeom>
        </p:spPr>
      </p:pic>
      <p:sp>
        <p:nvSpPr>
          <p:cNvPr id="5" name="Footer Placeholder 4">
            <a:extLst>
              <a:ext uri="{FF2B5EF4-FFF2-40B4-BE49-F238E27FC236}">
                <a16:creationId xmlns:a16="http://schemas.microsoft.com/office/drawing/2014/main" id="{91F13821-B015-4BFD-8FCE-5B7EAAFD3081}"/>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t>Superior Court of Los Angeles County Exempt from disclosure by Cal. Rules of Court, rule 10.500(f)11</a:t>
            </a:r>
            <a:endParaRPr lang="en-US" sz="900" dirty="0"/>
          </a:p>
        </p:txBody>
      </p:sp>
      <p:sp>
        <p:nvSpPr>
          <p:cNvPr id="4" name="Date Placeholder 3">
            <a:extLst>
              <a:ext uri="{FF2B5EF4-FFF2-40B4-BE49-F238E27FC236}">
                <a16:creationId xmlns:a16="http://schemas.microsoft.com/office/drawing/2014/main" id="{CDA521F9-8F2B-455B-95BA-A508F92722B4}"/>
              </a:ext>
            </a:extLst>
          </p:cNvPr>
          <p:cNvSpPr>
            <a:spLocks noGrp="1"/>
          </p:cNvSpPr>
          <p:nvPr>
            <p:ph type="dt" sz="half" idx="10"/>
          </p:nvPr>
        </p:nvSpPr>
        <p:spPr/>
        <p:txBody>
          <a:bodyPr/>
          <a:lstStyle/>
          <a:p>
            <a:r>
              <a:rPr lang="en-US"/>
              <a:t>12/02/2021</a:t>
            </a:r>
            <a:endParaRPr lang="en-US" dirty="0"/>
          </a:p>
        </p:txBody>
      </p:sp>
      <p:sp>
        <p:nvSpPr>
          <p:cNvPr id="6" name="Slide Number Placeholder 5">
            <a:extLst>
              <a:ext uri="{FF2B5EF4-FFF2-40B4-BE49-F238E27FC236}">
                <a16:creationId xmlns:a16="http://schemas.microsoft.com/office/drawing/2014/main" id="{4B8D5905-5E96-4A92-A71D-2A1056BDF64E}"/>
              </a:ext>
            </a:extLst>
          </p:cNvPr>
          <p:cNvSpPr>
            <a:spLocks noGrp="1"/>
          </p:cNvSpPr>
          <p:nvPr>
            <p:ph type="sldNum" sz="quarter" idx="12"/>
          </p:nvPr>
        </p:nvSpPr>
        <p:spPr/>
        <p:txBody>
          <a:bodyPr>
            <a:normAutofit lnSpcReduction="10000"/>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124849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5AC5-6D14-4724-AC0B-8AA7297624E7}"/>
              </a:ext>
            </a:extLst>
          </p:cNvPr>
          <p:cNvSpPr>
            <a:spLocks noGrp="1"/>
          </p:cNvSpPr>
          <p:nvPr>
            <p:ph type="title"/>
          </p:nvPr>
        </p:nvSpPr>
        <p:spPr>
          <a:xfrm>
            <a:off x="718874" y="677863"/>
            <a:ext cx="7270581" cy="781821"/>
          </a:xfrm>
        </p:spPr>
        <p:txBody>
          <a:bodyPr>
            <a:normAutofit/>
          </a:bodyPr>
          <a:lstStyle/>
          <a:p>
            <a:r>
              <a:rPr lang="en-US" sz="2400" dirty="0"/>
              <a:t>Administrative Responsibilities of All Judges</a:t>
            </a:r>
          </a:p>
        </p:txBody>
      </p:sp>
      <p:sp>
        <p:nvSpPr>
          <p:cNvPr id="3" name="Content Placeholder 2">
            <a:extLst>
              <a:ext uri="{FF2B5EF4-FFF2-40B4-BE49-F238E27FC236}">
                <a16:creationId xmlns:a16="http://schemas.microsoft.com/office/drawing/2014/main" id="{5543588D-E931-4B25-BA92-F24A32D0798B}"/>
              </a:ext>
            </a:extLst>
          </p:cNvPr>
          <p:cNvSpPr>
            <a:spLocks noGrp="1"/>
          </p:cNvSpPr>
          <p:nvPr>
            <p:ph idx="1"/>
          </p:nvPr>
        </p:nvSpPr>
        <p:spPr>
          <a:xfrm>
            <a:off x="718874" y="1847026"/>
            <a:ext cx="4534048" cy="4333111"/>
          </a:xfrm>
        </p:spPr>
        <p:txBody>
          <a:bodyPr>
            <a:normAutofit/>
          </a:bodyPr>
          <a:lstStyle/>
          <a:p>
            <a:pPr marL="0" indent="0">
              <a:buNone/>
            </a:pPr>
            <a:r>
              <a:rPr lang="en-US" sz="2800" dirty="0"/>
              <a:t>Canon 3D(1) requires </a:t>
            </a:r>
            <a:r>
              <a:rPr lang="en-US" sz="2800" u="sng" dirty="0"/>
              <a:t>every judge </a:t>
            </a:r>
            <a:r>
              <a:rPr lang="en-US" sz="2800" dirty="0"/>
              <a:t>to “take appropriate corrective action” when they have “reliable information that another judge has violated any provision of the Code of Judicial Ethics.” </a:t>
            </a:r>
          </a:p>
          <a:p>
            <a:pPr marL="0" indent="0">
              <a:buNone/>
            </a:pPr>
            <a:endParaRPr lang="en-US" sz="2800" dirty="0"/>
          </a:p>
          <a:p>
            <a:pPr marL="0" indent="0">
              <a:buNone/>
            </a:pPr>
            <a:endParaRPr lang="en-US" dirty="0"/>
          </a:p>
        </p:txBody>
      </p:sp>
      <p:pic>
        <p:nvPicPr>
          <p:cNvPr id="8" name="Picture 7" descr="A close up of a building&#10;&#10;Description automatically generated">
            <a:extLst>
              <a:ext uri="{FF2B5EF4-FFF2-40B4-BE49-F238E27FC236}">
                <a16:creationId xmlns:a16="http://schemas.microsoft.com/office/drawing/2014/main" id="{84786E3C-E951-46D5-AA09-B6D0FD79BE1C}"/>
              </a:ext>
            </a:extLst>
          </p:cNvPr>
          <p:cNvPicPr>
            <a:picLocks noChangeAspect="1"/>
          </p:cNvPicPr>
          <p:nvPr/>
        </p:nvPicPr>
        <p:blipFill rotWithShape="1">
          <a:blip r:embed="rId2"/>
          <a:srcRect t="212" b="8809"/>
          <a:stretch/>
        </p:blipFill>
        <p:spPr>
          <a:xfrm>
            <a:off x="5633157" y="1847026"/>
            <a:ext cx="5209989" cy="3163947"/>
          </a:xfrm>
          <a:prstGeom prst="rect">
            <a:avLst/>
          </a:prstGeom>
        </p:spPr>
      </p:pic>
      <p:sp>
        <p:nvSpPr>
          <p:cNvPr id="5" name="Footer Placeholder 4">
            <a:extLst>
              <a:ext uri="{FF2B5EF4-FFF2-40B4-BE49-F238E27FC236}">
                <a16:creationId xmlns:a16="http://schemas.microsoft.com/office/drawing/2014/main" id="{91F13821-B015-4BFD-8FCE-5B7EAAFD3081}"/>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t>Superior Court of Los Angeles County Exempt from disclosure by Cal. Rules of Court, rule 10.500(f)11</a:t>
            </a:r>
            <a:endParaRPr lang="en-US" sz="900" dirty="0"/>
          </a:p>
        </p:txBody>
      </p:sp>
      <p:sp>
        <p:nvSpPr>
          <p:cNvPr id="4" name="Date Placeholder 3">
            <a:extLst>
              <a:ext uri="{FF2B5EF4-FFF2-40B4-BE49-F238E27FC236}">
                <a16:creationId xmlns:a16="http://schemas.microsoft.com/office/drawing/2014/main" id="{8CB6E948-CEA9-412B-9584-14A7E38D2DD9}"/>
              </a:ext>
            </a:extLst>
          </p:cNvPr>
          <p:cNvSpPr>
            <a:spLocks noGrp="1"/>
          </p:cNvSpPr>
          <p:nvPr>
            <p:ph type="dt" sz="half" idx="10"/>
          </p:nvPr>
        </p:nvSpPr>
        <p:spPr/>
        <p:txBody>
          <a:bodyPr/>
          <a:lstStyle/>
          <a:p>
            <a:r>
              <a:rPr lang="en-US"/>
              <a:t>12/02/2021</a:t>
            </a:r>
            <a:endParaRPr lang="en-US" dirty="0"/>
          </a:p>
        </p:txBody>
      </p:sp>
      <p:sp>
        <p:nvSpPr>
          <p:cNvPr id="6" name="Slide Number Placeholder 5">
            <a:extLst>
              <a:ext uri="{FF2B5EF4-FFF2-40B4-BE49-F238E27FC236}">
                <a16:creationId xmlns:a16="http://schemas.microsoft.com/office/drawing/2014/main" id="{3740366A-4658-41DD-AFEE-4A96AEB8C4EA}"/>
              </a:ext>
            </a:extLst>
          </p:cNvPr>
          <p:cNvSpPr>
            <a:spLocks noGrp="1"/>
          </p:cNvSpPr>
          <p:nvPr>
            <p:ph type="sldNum" sz="quarter" idx="12"/>
          </p:nvPr>
        </p:nvSpPr>
        <p:spPr/>
        <p:txBody>
          <a:bodyPr>
            <a:normAutofit lnSpcReduction="10000"/>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372812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CD0FF873-0D97-4AE7-A97E-53991037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01F90904-1B28-4776-AE89-56AC121D89BE}"/>
              </a:ext>
            </a:extLst>
          </p:cNvPr>
          <p:cNvPicPr>
            <a:picLocks noChangeAspect="1"/>
          </p:cNvPicPr>
          <p:nvPr/>
        </p:nvPicPr>
        <p:blipFill>
          <a:blip r:embed="rId2"/>
          <a:stretch>
            <a:fillRect/>
          </a:stretch>
        </p:blipFill>
        <p:spPr>
          <a:xfrm>
            <a:off x="2032906" y="643467"/>
            <a:ext cx="7684228" cy="5571066"/>
          </a:xfrm>
          <a:prstGeom prst="rect">
            <a:avLst/>
          </a:prstGeom>
        </p:spPr>
      </p:pic>
      <p:sp>
        <p:nvSpPr>
          <p:cNvPr id="4" name="Date Placeholder 3">
            <a:extLst>
              <a:ext uri="{FF2B5EF4-FFF2-40B4-BE49-F238E27FC236}">
                <a16:creationId xmlns:a16="http://schemas.microsoft.com/office/drawing/2014/main" id="{6C7A6862-67CD-4FBB-8943-476E7B7BF038}"/>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en-US"/>
              <a:t>12/02/2021</a:t>
            </a:r>
            <a:endParaRPr lang="en-US" dirty="0"/>
          </a:p>
        </p:txBody>
      </p:sp>
      <p:sp>
        <p:nvSpPr>
          <p:cNvPr id="5" name="Footer Placeholder 4">
            <a:extLst>
              <a:ext uri="{FF2B5EF4-FFF2-40B4-BE49-F238E27FC236}">
                <a16:creationId xmlns:a16="http://schemas.microsoft.com/office/drawing/2014/main" id="{B860513D-02BA-4625-87B4-DC46021D9290}"/>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t>Superior Court of Los Angeles County Exempt from disclosure by Cal. Rules of Court, rule 10.500(f)11</a:t>
            </a:r>
            <a:endParaRPr lang="en-US" sz="900" dirty="0"/>
          </a:p>
        </p:txBody>
      </p:sp>
      <p:sp>
        <p:nvSpPr>
          <p:cNvPr id="6" name="Slide Number Placeholder 5">
            <a:extLst>
              <a:ext uri="{FF2B5EF4-FFF2-40B4-BE49-F238E27FC236}">
                <a16:creationId xmlns:a16="http://schemas.microsoft.com/office/drawing/2014/main" id="{478F7118-8A71-4207-863C-B8C9AA118E6C}"/>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6</a:t>
            </a:fld>
            <a:endParaRPr lang="en-US" dirty="0"/>
          </a:p>
        </p:txBody>
      </p:sp>
    </p:spTree>
    <p:extLst>
      <p:ext uri="{BB962C8B-B14F-4D97-AF65-F5344CB8AC3E}">
        <p14:creationId xmlns:p14="http://schemas.microsoft.com/office/powerpoint/2010/main" val="2915404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building&#10;&#10;Description automatically generated">
            <a:extLst>
              <a:ext uri="{FF2B5EF4-FFF2-40B4-BE49-F238E27FC236}">
                <a16:creationId xmlns:a16="http://schemas.microsoft.com/office/drawing/2014/main" id="{84786E3C-E951-46D5-AA09-B6D0FD79BE1C}"/>
              </a:ext>
            </a:extLst>
          </p:cNvPr>
          <p:cNvPicPr>
            <a:picLocks noChangeAspect="1"/>
          </p:cNvPicPr>
          <p:nvPr/>
        </p:nvPicPr>
        <p:blipFill rotWithShape="1">
          <a:blip r:embed="rId2"/>
          <a:srcRect t="212" b="8809"/>
          <a:stretch/>
        </p:blipFill>
        <p:spPr>
          <a:xfrm>
            <a:off x="20" y="10"/>
            <a:ext cx="11292820" cy="6857990"/>
          </a:xfrm>
          <a:prstGeom prst="rect">
            <a:avLst/>
          </a:prstGeom>
        </p:spPr>
      </p:pic>
      <p:sp>
        <p:nvSpPr>
          <p:cNvPr id="17" name="Rectangle 16">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4A295AC5-6D14-4724-AC0B-8AA7297624E7}"/>
              </a:ext>
            </a:extLst>
          </p:cNvPr>
          <p:cNvSpPr>
            <a:spLocks noGrp="1"/>
          </p:cNvSpPr>
          <p:nvPr>
            <p:ph type="title"/>
          </p:nvPr>
        </p:nvSpPr>
        <p:spPr>
          <a:xfrm>
            <a:off x="3949289" y="301102"/>
            <a:ext cx="6784259" cy="641007"/>
          </a:xfrm>
        </p:spPr>
        <p:txBody>
          <a:bodyPr>
            <a:normAutofit/>
          </a:bodyPr>
          <a:lstStyle/>
          <a:p>
            <a:r>
              <a:rPr lang="en-US" sz="3200" dirty="0"/>
              <a:t>Supervising Judge Duties</a:t>
            </a:r>
          </a:p>
        </p:txBody>
      </p:sp>
      <p:sp>
        <p:nvSpPr>
          <p:cNvPr id="3" name="Content Placeholder 2">
            <a:extLst>
              <a:ext uri="{FF2B5EF4-FFF2-40B4-BE49-F238E27FC236}">
                <a16:creationId xmlns:a16="http://schemas.microsoft.com/office/drawing/2014/main" id="{5543588D-E931-4B25-BA92-F24A32D0798B}"/>
              </a:ext>
            </a:extLst>
          </p:cNvPr>
          <p:cNvSpPr>
            <a:spLocks noGrp="1"/>
          </p:cNvSpPr>
          <p:nvPr>
            <p:ph idx="1"/>
          </p:nvPr>
        </p:nvSpPr>
        <p:spPr>
          <a:xfrm>
            <a:off x="4035935" y="1125680"/>
            <a:ext cx="6784259" cy="5640245"/>
          </a:xfrm>
        </p:spPr>
        <p:txBody>
          <a:bodyPr>
            <a:normAutofit fontScale="25000" lnSpcReduction="20000"/>
          </a:bodyPr>
          <a:lstStyle/>
          <a:p>
            <a:pPr marL="0" indent="0" defTabSz="287338">
              <a:spcBef>
                <a:spcPts val="0"/>
              </a:spcBef>
              <a:spcAft>
                <a:spcPts val="0"/>
              </a:spcAft>
              <a:buNone/>
            </a:pPr>
            <a:r>
              <a:rPr lang="en-US" sz="1400" dirty="0">
                <a:solidFill>
                  <a:schemeClr val="bg1"/>
                </a:solidFill>
              </a:rPr>
              <a:t>Presiding Judge must designate a presiding judge of the juvenile division, and a supervising judge for each division, district, or branch court (Rule 10.603(c)(1)(A)). </a:t>
            </a:r>
          </a:p>
          <a:p>
            <a:pPr marL="0" indent="0" defTabSz="287338">
              <a:spcBef>
                <a:spcPts val="0"/>
              </a:spcBef>
              <a:spcAft>
                <a:spcPts val="0"/>
              </a:spcAft>
              <a:buNone/>
            </a:pPr>
            <a:r>
              <a:rPr lang="en-US" sz="6400" dirty="0">
                <a:solidFill>
                  <a:srgbClr val="000000"/>
                </a:solidFill>
              </a:rPr>
              <a:t>Presiding Judge may delegate any of the specific duties listed in Rule 10.603 to another judge (Rule 10.603(d)), including: </a:t>
            </a:r>
          </a:p>
          <a:p>
            <a:pPr marL="0" lvl="0" indent="0" defTabSz="287338">
              <a:spcBef>
                <a:spcPts val="0"/>
              </a:spcBef>
              <a:spcAft>
                <a:spcPts val="0"/>
              </a:spcAft>
              <a:buClr>
                <a:srgbClr val="6F6F74"/>
              </a:buClr>
              <a:buNone/>
            </a:pPr>
            <a:endParaRPr lang="en-US" sz="6400" dirty="0">
              <a:solidFill>
                <a:srgbClr val="000000"/>
              </a:solidFill>
            </a:endParaRPr>
          </a:p>
          <a:p>
            <a:pPr marL="396875" lvl="1" indent="-341313">
              <a:lnSpc>
                <a:spcPct val="110000"/>
              </a:lnSpc>
              <a:spcBef>
                <a:spcPts val="0"/>
              </a:spcBef>
              <a:spcAft>
                <a:spcPts val="0"/>
              </a:spcAft>
              <a:buClr>
                <a:srgbClr val="6F6F74"/>
              </a:buClr>
              <a:buAutoNum type="romanLcParenR"/>
            </a:pPr>
            <a:r>
              <a:rPr lang="en-US" sz="6400" dirty="0">
                <a:solidFill>
                  <a:srgbClr val="000000"/>
                </a:solidFill>
              </a:rPr>
              <a:t>Judicial Assignments</a:t>
            </a:r>
          </a:p>
          <a:p>
            <a:pPr marL="396875" lvl="1" indent="-341313">
              <a:lnSpc>
                <a:spcPct val="110000"/>
              </a:lnSpc>
              <a:spcBef>
                <a:spcPts val="0"/>
              </a:spcBef>
              <a:spcAft>
                <a:spcPts val="0"/>
              </a:spcAft>
              <a:buClr>
                <a:srgbClr val="6F6F74"/>
              </a:buClr>
              <a:buAutoNum type="romanLcParenR"/>
            </a:pPr>
            <a:r>
              <a:rPr lang="en-US" sz="6400" dirty="0">
                <a:solidFill>
                  <a:srgbClr val="000000"/>
                </a:solidFill>
              </a:rPr>
              <a:t>Judicial Schedules</a:t>
            </a:r>
          </a:p>
          <a:p>
            <a:pPr marL="396875" lvl="1" indent="-396875">
              <a:lnSpc>
                <a:spcPct val="110000"/>
              </a:lnSpc>
              <a:spcBef>
                <a:spcPts val="0"/>
              </a:spcBef>
              <a:spcAft>
                <a:spcPts val="0"/>
              </a:spcAft>
              <a:buClr>
                <a:srgbClr val="6F6F74"/>
              </a:buClr>
              <a:buNone/>
            </a:pPr>
            <a:r>
              <a:rPr lang="en-US" sz="6400" dirty="0">
                <a:solidFill>
                  <a:srgbClr val="000000"/>
                </a:solidFill>
              </a:rPr>
              <a:t>iii)  Monitoring of Submitted Cases</a:t>
            </a:r>
          </a:p>
          <a:p>
            <a:pPr marL="341313" lvl="1" indent="-341313">
              <a:lnSpc>
                <a:spcPct val="110000"/>
              </a:lnSpc>
              <a:spcBef>
                <a:spcPts val="0"/>
              </a:spcBef>
              <a:spcAft>
                <a:spcPts val="0"/>
              </a:spcAft>
              <a:buClr>
                <a:srgbClr val="6F6F74"/>
              </a:buClr>
              <a:buNone/>
            </a:pPr>
            <a:r>
              <a:rPr lang="en-US" sz="6400" b="1" dirty="0">
                <a:solidFill>
                  <a:srgbClr val="000000"/>
                </a:solidFill>
              </a:rPr>
              <a:t>iv) Oversight of Judicial Officers— incl. corrective action/CJP reporting</a:t>
            </a:r>
          </a:p>
          <a:p>
            <a:pPr marL="461963" lvl="1" indent="-461963">
              <a:lnSpc>
                <a:spcPct val="110000"/>
              </a:lnSpc>
              <a:spcBef>
                <a:spcPts val="0"/>
              </a:spcBef>
              <a:spcAft>
                <a:spcPts val="0"/>
              </a:spcAft>
              <a:buClr>
                <a:srgbClr val="6F6F74"/>
              </a:buClr>
              <a:buNone/>
            </a:pPr>
            <a:r>
              <a:rPr lang="en-US" sz="6400" dirty="0">
                <a:solidFill>
                  <a:srgbClr val="000000"/>
                </a:solidFill>
              </a:rPr>
              <a:t>v)   Budget and Finance	 </a:t>
            </a:r>
          </a:p>
          <a:p>
            <a:pPr marL="461963" lvl="1" indent="-461963">
              <a:lnSpc>
                <a:spcPct val="110000"/>
              </a:lnSpc>
              <a:spcBef>
                <a:spcPts val="0"/>
              </a:spcBef>
              <a:spcAft>
                <a:spcPts val="0"/>
              </a:spcAft>
              <a:buClr>
                <a:srgbClr val="6F6F74"/>
              </a:buClr>
              <a:buNone/>
            </a:pPr>
            <a:r>
              <a:rPr lang="en-US" sz="6400" dirty="0">
                <a:solidFill>
                  <a:srgbClr val="000000"/>
                </a:solidFill>
              </a:rPr>
              <a:t>vii) Meetings and Committees</a:t>
            </a:r>
          </a:p>
          <a:p>
            <a:pPr marL="461963" lvl="1" indent="-461963">
              <a:lnSpc>
                <a:spcPct val="110000"/>
              </a:lnSpc>
              <a:spcBef>
                <a:spcPts val="0"/>
              </a:spcBef>
              <a:spcAft>
                <a:spcPts val="0"/>
              </a:spcAft>
              <a:buClr>
                <a:srgbClr val="6F6F74"/>
              </a:buClr>
              <a:buNone/>
            </a:pPr>
            <a:r>
              <a:rPr lang="en-US" sz="6400" dirty="0">
                <a:solidFill>
                  <a:srgbClr val="000000"/>
                </a:solidFill>
              </a:rPr>
              <a:t>vii) Liaison with Judicial Council, local bar, community </a:t>
            </a:r>
          </a:p>
          <a:p>
            <a:pPr marL="461963" lvl="1" indent="-461963">
              <a:lnSpc>
                <a:spcPct val="110000"/>
              </a:lnSpc>
              <a:spcBef>
                <a:spcPts val="0"/>
              </a:spcBef>
              <a:spcAft>
                <a:spcPts val="0"/>
              </a:spcAft>
              <a:buClr>
                <a:srgbClr val="6F6F74"/>
              </a:buClr>
              <a:buNone/>
            </a:pPr>
            <a:r>
              <a:rPr lang="en-US" sz="6400" dirty="0">
                <a:solidFill>
                  <a:srgbClr val="000000"/>
                </a:solidFill>
              </a:rPr>
              <a:t>viii) Planning</a:t>
            </a:r>
            <a:br>
              <a:rPr lang="en-US" sz="6400" dirty="0">
                <a:solidFill>
                  <a:srgbClr val="000000"/>
                </a:solidFill>
              </a:rPr>
            </a:br>
            <a:endParaRPr lang="en-US" sz="6400" dirty="0">
              <a:solidFill>
                <a:srgbClr val="000000"/>
              </a:solidFill>
            </a:endParaRPr>
          </a:p>
          <a:p>
            <a:pPr marL="0" lvl="0" indent="0" defTabSz="287338">
              <a:spcBef>
                <a:spcPts val="0"/>
              </a:spcBef>
              <a:spcAft>
                <a:spcPts val="0"/>
              </a:spcAft>
              <a:buClr>
                <a:srgbClr val="6F6F74"/>
              </a:buClr>
              <a:buNone/>
            </a:pPr>
            <a:r>
              <a:rPr lang="en-US" sz="6400" dirty="0">
                <a:solidFill>
                  <a:srgbClr val="000000"/>
                </a:solidFill>
              </a:rPr>
              <a:t>b.	Supervising Judge of Criminal Division has specific duties set forth in Rules 10.950 and 10.951.</a:t>
            </a:r>
            <a:br>
              <a:rPr lang="en-US" sz="6400" dirty="0">
                <a:solidFill>
                  <a:srgbClr val="000000"/>
                </a:solidFill>
              </a:rPr>
            </a:br>
            <a:endParaRPr lang="en-US" sz="6400" dirty="0">
              <a:solidFill>
                <a:srgbClr val="000000"/>
              </a:solidFill>
            </a:endParaRPr>
          </a:p>
          <a:p>
            <a:pPr marL="0" lvl="0" indent="0" defTabSz="287338">
              <a:spcBef>
                <a:spcPts val="0"/>
              </a:spcBef>
              <a:spcAft>
                <a:spcPts val="0"/>
              </a:spcAft>
              <a:buClr>
                <a:srgbClr val="6F6F74"/>
              </a:buClr>
              <a:buNone/>
            </a:pPr>
            <a:r>
              <a:rPr lang="en-US" sz="6400" dirty="0">
                <a:solidFill>
                  <a:srgbClr val="000000"/>
                </a:solidFill>
              </a:rPr>
              <a:t>c.	Presiding Judge of the Juvenile Court has specific duties set forth in Standard 5.40 of the 	Standards of Judicial Administration.</a:t>
            </a:r>
            <a:br>
              <a:rPr lang="en-US" sz="6400" dirty="0">
                <a:solidFill>
                  <a:srgbClr val="000000"/>
                </a:solidFill>
              </a:rPr>
            </a:br>
            <a:endParaRPr lang="en-US" sz="6400" dirty="0">
              <a:solidFill>
                <a:srgbClr val="000000"/>
              </a:solidFill>
            </a:endParaRPr>
          </a:p>
          <a:p>
            <a:pPr marL="0" lvl="0" indent="0" defTabSz="287338">
              <a:spcBef>
                <a:spcPts val="0"/>
              </a:spcBef>
              <a:spcAft>
                <a:spcPts val="0"/>
              </a:spcAft>
              <a:buClr>
                <a:srgbClr val="6F6F74"/>
              </a:buClr>
              <a:buNone/>
            </a:pPr>
            <a:r>
              <a:rPr lang="en-US" sz="6400" dirty="0">
                <a:solidFill>
                  <a:srgbClr val="000000"/>
                </a:solidFill>
              </a:rPr>
              <a:t>d.	Presiding Judge of the Appellate Division has specific duties set forth in Rule 10.1104.</a:t>
            </a:r>
            <a:br>
              <a:rPr lang="en-US" sz="6400" dirty="0">
                <a:solidFill>
                  <a:srgbClr val="000000"/>
                </a:solidFill>
              </a:rPr>
            </a:br>
            <a:endParaRPr lang="en-US" sz="6400" dirty="0">
              <a:solidFill>
                <a:srgbClr val="000000"/>
              </a:solidFill>
            </a:endParaRPr>
          </a:p>
          <a:p>
            <a:pPr marL="0" lvl="0" indent="0" defTabSz="287338">
              <a:spcBef>
                <a:spcPts val="0"/>
              </a:spcBef>
              <a:spcAft>
                <a:spcPts val="0"/>
              </a:spcAft>
              <a:buClr>
                <a:srgbClr val="6F6F74"/>
              </a:buClr>
              <a:buNone/>
            </a:pPr>
            <a:r>
              <a:rPr lang="en-US" sz="6400" dirty="0">
                <a:solidFill>
                  <a:srgbClr val="000000"/>
                </a:solidFill>
              </a:rPr>
              <a:t>e.	Presiding Judge of the Family Division has specific duties set forth in Standard 5.30 of the 	Standards of Judicial Administration</a:t>
            </a:r>
            <a:endParaRPr lang="en-US" dirty="0"/>
          </a:p>
        </p:txBody>
      </p:sp>
      <p:sp>
        <p:nvSpPr>
          <p:cNvPr id="5" name="Footer Placeholder 4">
            <a:extLst>
              <a:ext uri="{FF2B5EF4-FFF2-40B4-BE49-F238E27FC236}">
                <a16:creationId xmlns:a16="http://schemas.microsoft.com/office/drawing/2014/main" id="{91F13821-B015-4BFD-8FCE-5B7EAAFD3081}"/>
              </a:ext>
            </a:extLst>
          </p:cNvPr>
          <p:cNvSpPr>
            <a:spLocks noGrp="1"/>
          </p:cNvSpPr>
          <p:nvPr>
            <p:ph type="ftr" sz="quarter" idx="11"/>
          </p:nvPr>
        </p:nvSpPr>
        <p:spPr>
          <a:xfrm rot="16200000">
            <a:off x="9959341" y="4046537"/>
            <a:ext cx="3581400" cy="365125"/>
          </a:xfrm>
        </p:spPr>
        <p:txBody>
          <a:bodyPr>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46464A">
                    <a:lumMod val="20000"/>
                    <a:lumOff val="80000"/>
                  </a:srgbClr>
                </a:solidFill>
                <a:effectLst/>
                <a:uLnTx/>
                <a:uFillTx/>
                <a:latin typeface="Century Schoolbook" panose="02040604050505020304"/>
                <a:ea typeface="+mn-ea"/>
                <a:cs typeface="+mn-cs"/>
              </a:rPr>
              <a:t>Superior Court of Los Angeles County Exempt from disclosure by Cal. Rules of Court, rule 10.500(f)11</a:t>
            </a:r>
            <a:endParaRPr kumimoji="0" lang="en-US" sz="900" b="0" i="0" u="none" strike="noStrike" kern="1200" cap="none" spc="0" normalizeH="0" baseline="0" noProof="0" dirty="0">
              <a:ln>
                <a:noFill/>
              </a:ln>
              <a:solidFill>
                <a:srgbClr val="46464A">
                  <a:lumMod val="20000"/>
                  <a:lumOff val="80000"/>
                </a:srgbClr>
              </a:solidFill>
              <a:effectLst/>
              <a:uLnTx/>
              <a:uFillTx/>
              <a:latin typeface="Century Schoolbook" panose="02040604050505020304"/>
              <a:ea typeface="+mn-ea"/>
              <a:cs typeface="+mn-cs"/>
            </a:endParaRPr>
          </a:p>
        </p:txBody>
      </p:sp>
      <p:sp>
        <p:nvSpPr>
          <p:cNvPr id="4" name="Date Placeholder 3">
            <a:extLst>
              <a:ext uri="{FF2B5EF4-FFF2-40B4-BE49-F238E27FC236}">
                <a16:creationId xmlns:a16="http://schemas.microsoft.com/office/drawing/2014/main" id="{182442A4-4A47-483C-837E-570C6DCE6226}"/>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46464A">
                    <a:lumMod val="20000"/>
                    <a:lumOff val="80000"/>
                  </a:srgbClr>
                </a:solidFill>
                <a:effectLst/>
                <a:uLnTx/>
                <a:uFillTx/>
                <a:latin typeface="Century Schoolbook" panose="02040604050505020304"/>
                <a:ea typeface="+mn-ea"/>
                <a:cs typeface="+mn-cs"/>
              </a:rPr>
              <a:t>12/02/2021</a:t>
            </a:r>
            <a:endParaRPr kumimoji="0" lang="en-US" sz="1050" b="0" i="0" u="none" strike="noStrike" kern="1200" cap="none" spc="0" normalizeH="0" baseline="0" noProof="0" dirty="0">
              <a:ln>
                <a:noFill/>
              </a:ln>
              <a:solidFill>
                <a:srgbClr val="46464A">
                  <a:lumMod val="20000"/>
                  <a:lumOff val="80000"/>
                </a:srgbClr>
              </a:solidFill>
              <a:effectLst/>
              <a:uLnTx/>
              <a:uFillTx/>
              <a:latin typeface="Century Schoolbook" panose="02040604050505020304"/>
              <a:ea typeface="+mn-ea"/>
              <a:cs typeface="+mn-cs"/>
            </a:endParaRPr>
          </a:p>
        </p:txBody>
      </p:sp>
      <p:sp>
        <p:nvSpPr>
          <p:cNvPr id="6" name="Slide Number Placeholder 5">
            <a:extLst>
              <a:ext uri="{FF2B5EF4-FFF2-40B4-BE49-F238E27FC236}">
                <a16:creationId xmlns:a16="http://schemas.microsoft.com/office/drawing/2014/main" id="{C6B33FCD-808F-4AFA-B0C2-6602A8A0E426}"/>
              </a:ext>
            </a:extLst>
          </p:cNvPr>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smtClean="0">
                <a:ln>
                  <a:noFill/>
                </a:ln>
                <a:solidFill>
                  <a:srgbClr val="46464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3600" b="0" i="0" u="none" strike="noStrike" kern="1200" cap="none" spc="0" normalizeH="0" baseline="0" noProof="0" dirty="0">
              <a:ln>
                <a:noFill/>
              </a:ln>
              <a:solidFill>
                <a:srgbClr val="46464A">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75799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building&#10;&#10;Description automatically generated">
            <a:extLst>
              <a:ext uri="{FF2B5EF4-FFF2-40B4-BE49-F238E27FC236}">
                <a16:creationId xmlns:a16="http://schemas.microsoft.com/office/drawing/2014/main" id="{84786E3C-E951-46D5-AA09-B6D0FD79BE1C}"/>
              </a:ext>
            </a:extLst>
          </p:cNvPr>
          <p:cNvPicPr>
            <a:picLocks noChangeAspect="1"/>
          </p:cNvPicPr>
          <p:nvPr/>
        </p:nvPicPr>
        <p:blipFill rotWithShape="1">
          <a:blip r:embed="rId2"/>
          <a:srcRect t="212" b="8809"/>
          <a:stretch/>
        </p:blipFill>
        <p:spPr>
          <a:xfrm>
            <a:off x="20" y="10"/>
            <a:ext cx="11292820" cy="6857990"/>
          </a:xfrm>
          <a:prstGeom prst="rect">
            <a:avLst/>
          </a:prstGeom>
        </p:spPr>
      </p:pic>
      <p:sp>
        <p:nvSpPr>
          <p:cNvPr id="17" name="Rectangle 16">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4A295AC5-6D14-4724-AC0B-8AA7297624E7}"/>
              </a:ext>
            </a:extLst>
          </p:cNvPr>
          <p:cNvSpPr>
            <a:spLocks noGrp="1"/>
          </p:cNvSpPr>
          <p:nvPr>
            <p:ph type="title"/>
          </p:nvPr>
        </p:nvSpPr>
        <p:spPr>
          <a:xfrm>
            <a:off x="4050889" y="365758"/>
            <a:ext cx="6784259" cy="1828800"/>
          </a:xfrm>
        </p:spPr>
        <p:txBody>
          <a:bodyPr>
            <a:normAutofit/>
          </a:bodyPr>
          <a:lstStyle/>
          <a:p>
            <a:r>
              <a:rPr lang="en-US" dirty="0"/>
              <a:t>Supervising Judge Duties</a:t>
            </a:r>
          </a:p>
        </p:txBody>
      </p:sp>
      <p:sp>
        <p:nvSpPr>
          <p:cNvPr id="3" name="Content Placeholder 2">
            <a:extLst>
              <a:ext uri="{FF2B5EF4-FFF2-40B4-BE49-F238E27FC236}">
                <a16:creationId xmlns:a16="http://schemas.microsoft.com/office/drawing/2014/main" id="{5543588D-E931-4B25-BA92-F24A32D0798B}"/>
              </a:ext>
            </a:extLst>
          </p:cNvPr>
          <p:cNvSpPr>
            <a:spLocks noGrp="1"/>
          </p:cNvSpPr>
          <p:nvPr>
            <p:ph idx="1"/>
          </p:nvPr>
        </p:nvSpPr>
        <p:spPr>
          <a:xfrm>
            <a:off x="4050889" y="2516291"/>
            <a:ext cx="6784259" cy="3682896"/>
          </a:xfrm>
        </p:spPr>
        <p:txBody>
          <a:bodyPr>
            <a:normAutofit/>
          </a:bodyPr>
          <a:lstStyle/>
          <a:p>
            <a:pPr marL="0" indent="0">
              <a:buNone/>
            </a:pPr>
            <a:r>
              <a:rPr lang="en-US" sz="2800" dirty="0"/>
              <a:t>A judge with supervisory authority for the judicial performance of other judges shall take </a:t>
            </a:r>
            <a:r>
              <a:rPr lang="en-US" sz="2800" b="1" i="1" dirty="0"/>
              <a:t>reasonable measures </a:t>
            </a:r>
            <a:r>
              <a:rPr lang="en-US" sz="2800" dirty="0"/>
              <a:t>to ensure the prompt disposition of matters before them and the proper performance of their </a:t>
            </a:r>
            <a:r>
              <a:rPr lang="en-US" sz="2800" b="1" i="1" dirty="0"/>
              <a:t>other judicial responsibilities</a:t>
            </a:r>
            <a:r>
              <a:rPr lang="en-US" sz="2800" dirty="0"/>
              <a:t>.</a:t>
            </a:r>
          </a:p>
          <a:p>
            <a:pPr marL="0" indent="0">
              <a:buNone/>
            </a:pPr>
            <a:r>
              <a:rPr lang="en-US" dirty="0"/>
              <a:t>Cal. Code of Judicial Ethics, Canon 3C(4)</a:t>
            </a:r>
          </a:p>
          <a:p>
            <a:endParaRPr lang="en-US" dirty="0"/>
          </a:p>
        </p:txBody>
      </p:sp>
      <p:sp>
        <p:nvSpPr>
          <p:cNvPr id="5" name="Footer Placeholder 4">
            <a:extLst>
              <a:ext uri="{FF2B5EF4-FFF2-40B4-BE49-F238E27FC236}">
                <a16:creationId xmlns:a16="http://schemas.microsoft.com/office/drawing/2014/main" id="{91F13821-B015-4BFD-8FCE-5B7EAAFD3081}"/>
              </a:ext>
            </a:extLst>
          </p:cNvPr>
          <p:cNvSpPr>
            <a:spLocks noGrp="1"/>
          </p:cNvSpPr>
          <p:nvPr>
            <p:ph type="ftr" sz="quarter" idx="11"/>
          </p:nvPr>
        </p:nvSpPr>
        <p:spPr>
          <a:xfrm rot="16200000">
            <a:off x="9959341" y="4046537"/>
            <a:ext cx="3581400" cy="365125"/>
          </a:xfrm>
        </p:spPr>
        <p:txBody>
          <a:bodyPr>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46464A">
                    <a:lumMod val="20000"/>
                    <a:lumOff val="80000"/>
                  </a:srgbClr>
                </a:solidFill>
                <a:effectLst/>
                <a:uLnTx/>
                <a:uFillTx/>
                <a:latin typeface="Century Schoolbook" panose="02040604050505020304"/>
                <a:ea typeface="+mn-ea"/>
                <a:cs typeface="+mn-cs"/>
              </a:rPr>
              <a:t>Superior Court of Los Angeles County Exempt from disclosure by Cal. Rules of Court, rule 10.500(f)11</a:t>
            </a:r>
            <a:endParaRPr kumimoji="0" lang="en-US" sz="900" b="0" i="0" u="none" strike="noStrike" kern="1200" cap="none" spc="0" normalizeH="0" baseline="0" noProof="0" dirty="0">
              <a:ln>
                <a:noFill/>
              </a:ln>
              <a:solidFill>
                <a:srgbClr val="46464A">
                  <a:lumMod val="20000"/>
                  <a:lumOff val="80000"/>
                </a:srgbClr>
              </a:solidFill>
              <a:effectLst/>
              <a:uLnTx/>
              <a:uFillTx/>
              <a:latin typeface="Century Schoolbook" panose="02040604050505020304"/>
              <a:ea typeface="+mn-ea"/>
              <a:cs typeface="+mn-cs"/>
            </a:endParaRPr>
          </a:p>
        </p:txBody>
      </p:sp>
      <p:sp>
        <p:nvSpPr>
          <p:cNvPr id="4" name="Date Placeholder 3">
            <a:extLst>
              <a:ext uri="{FF2B5EF4-FFF2-40B4-BE49-F238E27FC236}">
                <a16:creationId xmlns:a16="http://schemas.microsoft.com/office/drawing/2014/main" id="{182442A4-4A47-483C-837E-570C6DCE6226}"/>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46464A">
                    <a:lumMod val="20000"/>
                    <a:lumOff val="80000"/>
                  </a:srgbClr>
                </a:solidFill>
                <a:effectLst/>
                <a:uLnTx/>
                <a:uFillTx/>
                <a:latin typeface="Century Schoolbook" panose="02040604050505020304"/>
                <a:ea typeface="+mn-ea"/>
                <a:cs typeface="+mn-cs"/>
              </a:rPr>
              <a:t>12/02/2021</a:t>
            </a:r>
            <a:endParaRPr kumimoji="0" lang="en-US" sz="1050" b="0" i="0" u="none" strike="noStrike" kern="1200" cap="none" spc="0" normalizeH="0" baseline="0" noProof="0" dirty="0">
              <a:ln>
                <a:noFill/>
              </a:ln>
              <a:solidFill>
                <a:srgbClr val="46464A">
                  <a:lumMod val="20000"/>
                  <a:lumOff val="80000"/>
                </a:srgbClr>
              </a:solidFill>
              <a:effectLst/>
              <a:uLnTx/>
              <a:uFillTx/>
              <a:latin typeface="Century Schoolbook" panose="02040604050505020304"/>
              <a:ea typeface="+mn-ea"/>
              <a:cs typeface="+mn-cs"/>
            </a:endParaRPr>
          </a:p>
        </p:txBody>
      </p:sp>
      <p:sp>
        <p:nvSpPr>
          <p:cNvPr id="6" name="Slide Number Placeholder 5">
            <a:extLst>
              <a:ext uri="{FF2B5EF4-FFF2-40B4-BE49-F238E27FC236}">
                <a16:creationId xmlns:a16="http://schemas.microsoft.com/office/drawing/2014/main" id="{C6B33FCD-808F-4AFA-B0C2-6602A8A0E426}"/>
              </a:ext>
            </a:extLst>
          </p:cNvPr>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smtClean="0">
                <a:ln>
                  <a:noFill/>
                </a:ln>
                <a:solidFill>
                  <a:srgbClr val="46464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3600" b="0" i="0" u="none" strike="noStrike" kern="1200" cap="none" spc="0" normalizeH="0" baseline="0" noProof="0" dirty="0">
              <a:ln>
                <a:noFill/>
              </a:ln>
              <a:solidFill>
                <a:srgbClr val="46464A">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8666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0FF873-0D97-4AE7-A97E-53991037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6">
            <a:extLst>
              <a:ext uri="{FF2B5EF4-FFF2-40B4-BE49-F238E27FC236}">
                <a16:creationId xmlns:a16="http://schemas.microsoft.com/office/drawing/2014/main" id="{6B4EC6B7-94C8-40F3-A15A-3D6F62F31CD0}"/>
              </a:ext>
            </a:extLst>
          </p:cNvPr>
          <p:cNvPicPr>
            <a:picLocks noGrp="1" noChangeAspect="1"/>
          </p:cNvPicPr>
          <p:nvPr>
            <p:ph idx="4294967295"/>
          </p:nvPr>
        </p:nvPicPr>
        <p:blipFill>
          <a:blip r:embed="rId2"/>
          <a:stretch>
            <a:fillRect/>
          </a:stretch>
        </p:blipFill>
        <p:spPr>
          <a:xfrm>
            <a:off x="1701937" y="643467"/>
            <a:ext cx="8346166" cy="5571066"/>
          </a:xfrm>
          <a:prstGeom prst="rect">
            <a:avLst/>
          </a:prstGeom>
        </p:spPr>
      </p:pic>
      <p:sp>
        <p:nvSpPr>
          <p:cNvPr id="4" name="Date Placeholder 3">
            <a:extLst>
              <a:ext uri="{FF2B5EF4-FFF2-40B4-BE49-F238E27FC236}">
                <a16:creationId xmlns:a16="http://schemas.microsoft.com/office/drawing/2014/main" id="{BFE81513-3FCB-41C3-A942-019EDE53E8EE}"/>
              </a:ext>
            </a:extLst>
          </p:cNvPr>
          <p:cNvSpPr>
            <a:spLocks noGrp="1"/>
          </p:cNvSpPr>
          <p:nvPr>
            <p:ph type="dt" sz="half" idx="10"/>
          </p:nvPr>
        </p:nvSpPr>
        <p:spPr>
          <a:xfrm rot="16200000">
            <a:off x="10797542" y="998537"/>
            <a:ext cx="1904999" cy="365125"/>
          </a:xfrm>
        </p:spPr>
        <p:txBody>
          <a:bodyPr>
            <a:normAutofit/>
          </a:bodyPr>
          <a:lstStyle/>
          <a:p>
            <a:pPr>
              <a:spcAft>
                <a:spcPts val="600"/>
              </a:spcAft>
            </a:pPr>
            <a:r>
              <a:rPr lang="en-US"/>
              <a:t>12/02/2021</a:t>
            </a:r>
            <a:endParaRPr lang="en-US" dirty="0"/>
          </a:p>
        </p:txBody>
      </p:sp>
      <p:sp>
        <p:nvSpPr>
          <p:cNvPr id="5" name="Footer Placeholder 4">
            <a:extLst>
              <a:ext uri="{FF2B5EF4-FFF2-40B4-BE49-F238E27FC236}">
                <a16:creationId xmlns:a16="http://schemas.microsoft.com/office/drawing/2014/main" id="{509135AF-4F6A-4505-B7CC-D6DC86B76511}"/>
              </a:ext>
            </a:extLst>
          </p:cNvPr>
          <p:cNvSpPr>
            <a:spLocks noGrp="1"/>
          </p:cNvSpPr>
          <p:nvPr>
            <p:ph type="ftr" sz="quarter" idx="11"/>
          </p:nvPr>
        </p:nvSpPr>
        <p:spPr>
          <a:xfrm rot="16200000">
            <a:off x="9959341" y="4046537"/>
            <a:ext cx="3581400" cy="365125"/>
          </a:xfrm>
        </p:spPr>
        <p:txBody>
          <a:bodyPr>
            <a:normAutofit/>
          </a:bodyPr>
          <a:lstStyle/>
          <a:p>
            <a:pPr>
              <a:lnSpc>
                <a:spcPct val="90000"/>
              </a:lnSpc>
              <a:spcAft>
                <a:spcPts val="600"/>
              </a:spcAft>
            </a:pPr>
            <a:r>
              <a:rPr lang="en-US" sz="900"/>
              <a:t>Superior Court of Los Angeles County Exempt from disclosure by Cal. Rules of Court, rule 10.500(f)11</a:t>
            </a:r>
            <a:endParaRPr lang="en-US" sz="900" dirty="0"/>
          </a:p>
        </p:txBody>
      </p:sp>
      <p:sp>
        <p:nvSpPr>
          <p:cNvPr id="6" name="Slide Number Placeholder 5">
            <a:extLst>
              <a:ext uri="{FF2B5EF4-FFF2-40B4-BE49-F238E27FC236}">
                <a16:creationId xmlns:a16="http://schemas.microsoft.com/office/drawing/2014/main" id="{59F160AC-933D-48F9-A9D7-2FE94DB56AC9}"/>
              </a:ext>
            </a:extLst>
          </p:cNvPr>
          <p:cNvSpPr>
            <a:spLocks noGrp="1"/>
          </p:cNvSpPr>
          <p:nvPr>
            <p:ph type="sldNum" sz="quarter" idx="12"/>
          </p:nvPr>
        </p:nvSpPr>
        <p:spPr>
          <a:xfrm>
            <a:off x="11292840" y="6172200"/>
            <a:ext cx="914400" cy="593725"/>
          </a:xfrm>
        </p:spPr>
        <p:txBody>
          <a:bodyPr>
            <a:normAutofit/>
          </a:bodyPr>
          <a:lstStyle/>
          <a:p>
            <a:pPr>
              <a:lnSpc>
                <a:spcPct val="90000"/>
              </a:lnSpc>
              <a:spcAft>
                <a:spcPts val="600"/>
              </a:spcAft>
            </a:pPr>
            <a:fld id="{4FAB73BC-B049-4115-A692-8D63A059BFB8}" type="slidenum">
              <a:rPr lang="en-US" smtClean="0"/>
              <a:pPr>
                <a:lnSpc>
                  <a:spcPct val="90000"/>
                </a:lnSpc>
                <a:spcAft>
                  <a:spcPts val="600"/>
                </a:spcAft>
              </a:pPr>
              <a:t>9</a:t>
            </a:fld>
            <a:endParaRPr lang="en-US" dirty="0"/>
          </a:p>
        </p:txBody>
      </p:sp>
    </p:spTree>
    <p:extLst>
      <p:ext uri="{BB962C8B-B14F-4D97-AF65-F5344CB8AC3E}">
        <p14:creationId xmlns:p14="http://schemas.microsoft.com/office/powerpoint/2010/main" val="1439449807"/>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14F7E35A23D541A1C232433AEE70A2" ma:contentTypeVersion="15" ma:contentTypeDescription="Create a new document." ma:contentTypeScope="" ma:versionID="ae4d35db53785b0476596d263b54e9bf">
  <xsd:schema xmlns:xsd="http://www.w3.org/2001/XMLSchema" xmlns:xs="http://www.w3.org/2001/XMLSchema" xmlns:p="http://schemas.microsoft.com/office/2006/metadata/properties" xmlns:ns3="5f8f9d2f-6f55-4f10-9830-21951226019a" xmlns:ns4="a062fa32-933d-4f17-922e-6d65cdda6f33" targetNamespace="http://schemas.microsoft.com/office/2006/metadata/properties" ma:root="true" ma:fieldsID="2c2051e844b7093d73a2de5d332d6511" ns3:_="" ns4:_="">
    <xsd:import namespace="5f8f9d2f-6f55-4f10-9830-21951226019a"/>
    <xsd:import namespace="a062fa32-933d-4f17-922e-6d65cdda6f33"/>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8f9d2f-6f55-4f10-9830-21951226019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062fa32-933d-4f17-922e-6d65cdda6f3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a062fa32-933d-4f17-922e-6d65cdda6f33" xsi:nil="true"/>
  </documentManagement>
</p:properties>
</file>

<file path=customXml/itemProps1.xml><?xml version="1.0" encoding="utf-8"?>
<ds:datastoreItem xmlns:ds="http://schemas.openxmlformats.org/officeDocument/2006/customXml" ds:itemID="{BE274086-DBC4-4534-ADD1-A99867C702D6}">
  <ds:schemaRefs>
    <ds:schemaRef ds:uri="http://schemas.microsoft.com/sharepoint/v3/contenttype/forms"/>
  </ds:schemaRefs>
</ds:datastoreItem>
</file>

<file path=customXml/itemProps2.xml><?xml version="1.0" encoding="utf-8"?>
<ds:datastoreItem xmlns:ds="http://schemas.openxmlformats.org/officeDocument/2006/customXml" ds:itemID="{BAE50FDA-3808-4CD4-AAB2-426372BFE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8f9d2f-6f55-4f10-9830-21951226019a"/>
    <ds:schemaRef ds:uri="a062fa32-933d-4f17-922e-6d65cdda6f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C17B96-44E1-4D27-8275-49488FA5EBD9}">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a062fa32-933d-4f17-922e-6d65cdda6f33"/>
    <ds:schemaRef ds:uri="http://schemas.openxmlformats.org/package/2006/metadata/core-properties"/>
    <ds:schemaRef ds:uri="5f8f9d2f-6f55-4f10-9830-21951226019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767</TotalTime>
  <Words>2352</Words>
  <Application>Microsoft Office PowerPoint</Application>
  <PresentationFormat>Widescreen</PresentationFormat>
  <Paragraphs>206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Schoolbook</vt:lpstr>
      <vt:lpstr>Wingdings 2</vt:lpstr>
      <vt:lpstr>View</vt:lpstr>
      <vt:lpstr>All Judges Have Administrative Duties</vt:lpstr>
      <vt:lpstr>Administrative Responsibilities of All Judges </vt:lpstr>
      <vt:lpstr>Administrative Responsibilities of All Judges </vt:lpstr>
      <vt:lpstr>Administrative Responsibilities of All Judges </vt:lpstr>
      <vt:lpstr>Administrative Responsibilities of All Judges</vt:lpstr>
      <vt:lpstr>PowerPoint Presentation</vt:lpstr>
      <vt:lpstr>Supervising Judge Duties</vt:lpstr>
      <vt:lpstr>Supervising Judge Duties</vt:lpstr>
      <vt:lpstr>PowerPoint Presentation</vt:lpstr>
      <vt:lpstr>Disciplinary Authority over Judicial Officers </vt:lpstr>
      <vt:lpstr>Supervising Judge  - Expectation re Handling Judicial Complaints</vt:lpstr>
      <vt:lpstr>Supervising Judge As Judicial Leader – Not Hall Monitor</vt:lpstr>
      <vt:lpstr>PowerPoint Presentation</vt:lpstr>
      <vt:lpstr>Judicial Complaint Procedures</vt:lpstr>
      <vt:lpstr>Judicial Complaint Procedures</vt:lpstr>
      <vt:lpstr>Judicial Complaint Procedures</vt:lpstr>
      <vt:lpstr>Judicial Complaint Issues</vt:lpstr>
      <vt:lpstr>PowerPoint Presentation</vt:lpstr>
      <vt:lpstr>              Presiding Judge’s Role in Judicial Discipline is Limited</vt:lpstr>
      <vt:lpstr>Presiding Judge’s Role in Commissioner Discipline</vt:lpstr>
      <vt:lpstr>Obligation to Cooperate with CJP</vt:lpstr>
      <vt:lpstr>Standard for Judicial Conduct</vt:lpstr>
      <vt:lpstr>Corrective Action for Judicial Officers</vt:lpstr>
      <vt:lpstr>Corrective Action for Judicial Officers</vt:lpstr>
      <vt:lpstr>When does Court report judicial misconduct to CJP?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Judicial Complaints</dc:title>
  <dc:creator>Ivette Peña</dc:creator>
  <cp:lastModifiedBy>Topham, Kristy</cp:lastModifiedBy>
  <cp:revision>4</cp:revision>
  <dcterms:created xsi:type="dcterms:W3CDTF">2020-12-10T23:27:16Z</dcterms:created>
  <dcterms:modified xsi:type="dcterms:W3CDTF">2022-05-27T16:17:34Z</dcterms:modified>
</cp:coreProperties>
</file>